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7" r:id="rId4"/>
  </p:sldMasterIdLst>
  <p:notesMasterIdLst>
    <p:notesMasterId r:id="rId24"/>
  </p:notesMasterIdLst>
  <p:handoutMasterIdLst>
    <p:handoutMasterId r:id="rId25"/>
  </p:handoutMasterIdLst>
  <p:sldIdLst>
    <p:sldId id="256" r:id="rId5"/>
    <p:sldId id="279" r:id="rId6"/>
    <p:sldId id="379" r:id="rId7"/>
    <p:sldId id="378" r:id="rId8"/>
    <p:sldId id="257" r:id="rId9"/>
    <p:sldId id="259" r:id="rId10"/>
    <p:sldId id="261" r:id="rId11"/>
    <p:sldId id="260" r:id="rId12"/>
    <p:sldId id="262" r:id="rId13"/>
    <p:sldId id="264" r:id="rId14"/>
    <p:sldId id="272" r:id="rId15"/>
    <p:sldId id="268" r:id="rId16"/>
    <p:sldId id="269" r:id="rId17"/>
    <p:sldId id="266" r:id="rId18"/>
    <p:sldId id="267" r:id="rId19"/>
    <p:sldId id="270" r:id="rId20"/>
    <p:sldId id="271" r:id="rId21"/>
    <p:sldId id="277" r:id="rId22"/>
    <p:sldId id="278" r:id="rId23"/>
  </p:sldIdLst>
  <p:sldSz cx="9144000" cy="6858000" type="screen4x3"/>
  <p:notesSz cx="6794500" cy="99314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Rot="1" noChangeAspect="1" noChangeArrowheads="1" noTextEdit="1"/>
          </p:cNvSpPr>
          <p:nvPr>
            <p:ph type="sldImg" idx="2"/>
          </p:nvPr>
        </p:nvSpPr>
        <p:spPr bwMode="auto">
          <a:xfrm>
            <a:off x="1084263" y="871538"/>
            <a:ext cx="4625975" cy="347027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1" name="Rectangle 3"/>
          <p:cNvSpPr>
            <a:spLocks noGrp="1" noChangeArrowheads="1"/>
          </p:cNvSpPr>
          <p:nvPr>
            <p:ph type="body" sz="quarter" idx="3"/>
          </p:nvPr>
        </p:nvSpPr>
        <p:spPr bwMode="auto">
          <a:xfrm>
            <a:off x="906463" y="4721225"/>
            <a:ext cx="4981575" cy="418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Intro to reiterate the importance of teacher wellbeing. </a:t>
            </a:r>
          </a:p>
          <a:p>
            <a:endParaRPr lang="en-GB" dirty="0"/>
          </a:p>
          <a:p>
            <a:r>
              <a:rPr lang="en-GB" dirty="0"/>
              <a:t>Who cares- international and national attention on this topic. The profession cares as evidenced by the inclusion of attention to wellbeing within the Professional Standards. (This reference is likely to be strengthened as an outcome of the current review of Professional Standards.)</a:t>
            </a:r>
          </a:p>
        </p:txBody>
      </p:sp>
    </p:spTree>
    <p:extLst>
      <p:ext uri="{BB962C8B-B14F-4D97-AF65-F5344CB8AC3E}">
        <p14:creationId xmlns:p14="http://schemas.microsoft.com/office/powerpoint/2010/main" val="2485137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Relationship between wellbeing, resource and workload.</a:t>
            </a:r>
          </a:p>
          <a:p>
            <a:r>
              <a:rPr lang="en-GB" dirty="0"/>
              <a:t>Personal and professional damage.</a:t>
            </a:r>
          </a:p>
          <a:p>
            <a:r>
              <a:rPr lang="en-GB" dirty="0"/>
              <a:t>Unsustainable.</a:t>
            </a:r>
          </a:p>
          <a:p>
            <a:r>
              <a:rPr lang="en-GB" dirty="0"/>
              <a:t>And as well as there being a personal responsibility for self-care (which teachers often neglect) there’s a professional responsibility as articulated within the Standards to consider the wellbeing of self and other colleagues. </a:t>
            </a:r>
          </a:p>
          <a:p>
            <a:r>
              <a:rPr lang="en-GB" dirty="0"/>
              <a:t>And of, course, unions care. EIS cares. Member wellbeing of paramount importance to us.</a:t>
            </a:r>
          </a:p>
        </p:txBody>
      </p:sp>
    </p:spTree>
    <p:extLst>
      <p:ext uri="{BB962C8B-B14F-4D97-AF65-F5344CB8AC3E}">
        <p14:creationId xmlns:p14="http://schemas.microsoft.com/office/powerpoint/2010/main" val="1123308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shows that Scotland’s teachers teaching time is amongst highest in OECD – reinforcing the need for the TTTW Campaign.</a:t>
            </a:r>
          </a:p>
          <a:p>
            <a:endParaRPr lang="en-GB" dirty="0"/>
          </a:p>
          <a:p>
            <a:r>
              <a:rPr lang="en-GB" dirty="0"/>
              <a:t>OECD Also shows that Scotland’s  education system </a:t>
            </a:r>
            <a:r>
              <a:rPr lang="en-GB" u="sng" dirty="0"/>
              <a:t>could work differently and that things don’t have to be like this. </a:t>
            </a:r>
          </a:p>
          <a:p>
            <a:endParaRPr lang="en-GB" dirty="0"/>
          </a:p>
          <a:p>
            <a:r>
              <a:rPr lang="en-GB" dirty="0"/>
              <a:t>Chart is from OECD Education at Glance (2018) OECD.    Scotland the highest % working time teaching in the OECD survey. Scotland has the 5</a:t>
            </a:r>
            <a:r>
              <a:rPr lang="en-GB" baseline="30000" dirty="0"/>
              <a:t>th</a:t>
            </a:r>
            <a:r>
              <a:rPr lang="en-GB" dirty="0"/>
              <a:t> highest number of teaching hours.</a:t>
            </a:r>
          </a:p>
          <a:p>
            <a:endParaRPr lang="en-GB" dirty="0"/>
          </a:p>
          <a:p>
            <a:r>
              <a:rPr lang="en-GB" dirty="0"/>
              <a:t>The importance of international comparisons – especially OECD – to Scottish Government.</a:t>
            </a:r>
          </a:p>
          <a:p>
            <a:endParaRPr lang="en-GB" dirty="0"/>
          </a:p>
          <a:p>
            <a:r>
              <a:rPr lang="en-GB" dirty="0"/>
              <a:t>Time spent teaching per year (hours) Scotland 855 (P,S)  OECD 766 (P) 700 (Lower Sec)</a:t>
            </a:r>
          </a:p>
          <a:p>
            <a:endParaRPr lang="en-GB" dirty="0"/>
          </a:p>
          <a:p>
            <a:r>
              <a:rPr lang="en-GB" dirty="0"/>
              <a:t>Average Class (P)  Size UK 28    OECD (21)</a:t>
            </a:r>
          </a:p>
        </p:txBody>
      </p:sp>
      <p:sp>
        <p:nvSpPr>
          <p:cNvPr id="4" name="Slide Number Placeholder 3"/>
          <p:cNvSpPr>
            <a:spLocks noGrp="1"/>
          </p:cNvSpPr>
          <p:nvPr>
            <p:ph type="sldNum" sz="quarter" idx="5"/>
          </p:nvPr>
        </p:nvSpPr>
        <p:spPr/>
        <p:txBody>
          <a:bodyPr/>
          <a:lstStyle/>
          <a:p>
            <a:fld id="{C0A210F4-B432-413A-93A7-89DA40B04CFE}" type="slidenum">
              <a:rPr lang="en-US" altLang="en-US" smtClean="0"/>
              <a:pPr/>
              <a:t>4</a:t>
            </a:fld>
            <a:endParaRPr lang="en-US" altLang="en-US"/>
          </a:p>
        </p:txBody>
      </p:sp>
    </p:spTree>
    <p:extLst>
      <p:ext uri="{BB962C8B-B14F-4D97-AF65-F5344CB8AC3E}">
        <p14:creationId xmlns:p14="http://schemas.microsoft.com/office/powerpoint/2010/main" val="297155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noFill/>
        </p:spPr>
        <p:txBody>
          <a:bodyPr/>
          <a:lstStyle/>
          <a:p>
            <a:r>
              <a:rPr lang="en-US" altLang="en-US" dirty="0"/>
              <a:t>Use link to demonstrate where to find LNCT agreements.</a:t>
            </a:r>
          </a:p>
        </p:txBody>
      </p:sp>
      <p:sp>
        <p:nvSpPr>
          <p:cNvPr id="7171"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http://www.snct.org.uk/library/2103/Part%202%20Appendix%202.18.pdf</a:t>
            </a:r>
          </a:p>
          <a:p>
            <a:endParaRPr lang="en-US" dirty="0"/>
          </a:p>
          <a:p>
            <a:r>
              <a:rPr lang="en-US" dirty="0" err="1"/>
              <a:t>Emphasise</a:t>
            </a:r>
            <a:r>
              <a:rPr lang="en-US" dirty="0"/>
              <a:t> that there is also a huge amount of guidance around controlling workload (negotiated by EIS), at both national and local level, that as we move forward with the campaign to reduce excessive workload, it is about using the existing guidance and mechanisms. We have a contract for a 35 hour week!</a:t>
            </a:r>
          </a:p>
        </p:txBody>
      </p:sp>
    </p:spTree>
    <p:extLst>
      <p:ext uri="{BB962C8B-B14F-4D97-AF65-F5344CB8AC3E}">
        <p14:creationId xmlns:p14="http://schemas.microsoft.com/office/powerpoint/2010/main" val="986233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Additional Supervised Pupil Activity- EIS advice is that his does not appear in a WTA. If teachers choose to attend a school fair or run an after-school club that can be their choice but it should not be a demand for all teachers.</a:t>
            </a:r>
          </a:p>
          <a:p>
            <a:pPr marL="171450" indent="-171450">
              <a:buFont typeface="Arial" panose="020B0604020202020204" pitchFamily="34" charset="0"/>
              <a:buChar char="•"/>
            </a:pPr>
            <a:r>
              <a:rPr lang="en-GB" dirty="0"/>
              <a:t>Staff meetings should not be happening every week.</a:t>
            </a:r>
          </a:p>
          <a:p>
            <a:pPr marL="171450" indent="-171450">
              <a:buFont typeface="Arial" panose="020B0604020202020204" pitchFamily="34" charset="0"/>
              <a:buChar char="•"/>
            </a:pPr>
            <a:r>
              <a:rPr lang="en-GB" dirty="0"/>
              <a:t>TU meetings-good practice would be about one a term. Roughly 3 hours.</a:t>
            </a:r>
          </a:p>
          <a:p>
            <a:pPr marL="171450" indent="-171450">
              <a:buFont typeface="Arial" panose="020B0604020202020204" pitchFamily="34" charset="0"/>
              <a:buChar char="•"/>
            </a:pPr>
            <a:endParaRPr lang="en-GB" dirty="0"/>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704273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73166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54599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pPr>
              <a:defRPr/>
            </a:pPr>
            <a:endParaRPr lang="en-US"/>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pPr>
              <a:defRPr/>
            </a:pPr>
            <a:endParaRPr lang="en-U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pPr>
              <a:defRPr/>
            </a:pPr>
            <a:fld id="{DC201520-B3DF-4C29-A043-6236546F3042}" type="slidenum">
              <a:rPr lang="en-US" altLang="en-US"/>
              <a:pPr>
                <a:defRPr/>
              </a:pPr>
              <a:t>‹#›</a:t>
            </a:fld>
            <a:endParaRPr lang="en-US" altLang="en-US"/>
          </a:p>
        </p:txBody>
      </p:sp>
    </p:spTree>
    <p:extLst>
      <p:ext uri="{BB962C8B-B14F-4D97-AF65-F5344CB8AC3E}">
        <p14:creationId xmlns:p14="http://schemas.microsoft.com/office/powerpoint/2010/main" val="3098355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7F7A2BB-F0E5-4CB7-ABFC-DB5238EF06F6}" type="slidenum">
              <a:rPr lang="en-US" altLang="en-US"/>
              <a:pPr>
                <a:defRPr/>
              </a:pPr>
              <a:t>‹#›</a:t>
            </a:fld>
            <a:endParaRPr lang="en-US" altLang="en-US"/>
          </a:p>
        </p:txBody>
      </p:sp>
    </p:spTree>
    <p:extLst>
      <p:ext uri="{BB962C8B-B14F-4D97-AF65-F5344CB8AC3E}">
        <p14:creationId xmlns:p14="http://schemas.microsoft.com/office/powerpoint/2010/main" val="3599005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305FA59-60D6-4FD7-A382-D827FC37BDE1}" type="slidenum">
              <a:rPr lang="en-US" altLang="en-US"/>
              <a:pPr>
                <a:defRPr/>
              </a:pPr>
              <a:t>‹#›</a:t>
            </a:fld>
            <a:endParaRPr lang="en-US" altLang="en-US"/>
          </a:p>
        </p:txBody>
      </p:sp>
    </p:spTree>
    <p:extLst>
      <p:ext uri="{BB962C8B-B14F-4D97-AF65-F5344CB8AC3E}">
        <p14:creationId xmlns:p14="http://schemas.microsoft.com/office/powerpoint/2010/main" val="1805915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4DF203A-AE68-44D4-B076-C1B949A7760B}" type="slidenum">
              <a:rPr lang="en-US" altLang="en-US"/>
              <a:pPr>
                <a:defRPr/>
              </a:pPr>
              <a:t>‹#›</a:t>
            </a:fld>
            <a:endParaRPr lang="en-US" altLang="en-US"/>
          </a:p>
        </p:txBody>
      </p:sp>
    </p:spTree>
    <p:extLst>
      <p:ext uri="{BB962C8B-B14F-4D97-AF65-F5344CB8AC3E}">
        <p14:creationId xmlns:p14="http://schemas.microsoft.com/office/powerpoint/2010/main" val="2930677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474DE6D-7639-4ED0-BE76-52E2ACFE8312}" type="slidenum">
              <a:rPr lang="en-US" altLang="en-US"/>
              <a:pPr>
                <a:defRPr/>
              </a:pPr>
              <a:t>‹#›</a:t>
            </a:fld>
            <a:endParaRPr lang="en-US" altLang="en-US"/>
          </a:p>
        </p:txBody>
      </p:sp>
    </p:spTree>
    <p:extLst>
      <p:ext uri="{BB962C8B-B14F-4D97-AF65-F5344CB8AC3E}">
        <p14:creationId xmlns:p14="http://schemas.microsoft.com/office/powerpoint/2010/main" val="1608321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E55012B-E57B-48DE-8ABF-574DEAEDFC79}" type="slidenum">
              <a:rPr lang="en-US" altLang="en-US"/>
              <a:pPr>
                <a:defRPr/>
              </a:pPr>
              <a:t>‹#›</a:t>
            </a:fld>
            <a:endParaRPr lang="en-US" altLang="en-US"/>
          </a:p>
        </p:txBody>
      </p:sp>
    </p:spTree>
    <p:extLst>
      <p:ext uri="{BB962C8B-B14F-4D97-AF65-F5344CB8AC3E}">
        <p14:creationId xmlns:p14="http://schemas.microsoft.com/office/powerpoint/2010/main" val="1812613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D1E6972-13A3-4EC7-83B0-33E6507EC1FA}" type="slidenum">
              <a:rPr lang="en-US" altLang="en-US"/>
              <a:pPr>
                <a:defRPr/>
              </a:pPr>
              <a:t>‹#›</a:t>
            </a:fld>
            <a:endParaRPr lang="en-US" altLang="en-US"/>
          </a:p>
        </p:txBody>
      </p:sp>
    </p:spTree>
    <p:extLst>
      <p:ext uri="{BB962C8B-B14F-4D97-AF65-F5344CB8AC3E}">
        <p14:creationId xmlns:p14="http://schemas.microsoft.com/office/powerpoint/2010/main" val="1977585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EAABE140-D67F-4A0A-99FE-97B7B76BA771}" type="slidenum">
              <a:rPr lang="en-US" altLang="en-US"/>
              <a:pPr>
                <a:defRPr/>
              </a:pPr>
              <a:t>‹#›</a:t>
            </a:fld>
            <a:endParaRPr lang="en-US" altLang="en-US"/>
          </a:p>
        </p:txBody>
      </p:sp>
    </p:spTree>
    <p:extLst>
      <p:ext uri="{BB962C8B-B14F-4D97-AF65-F5344CB8AC3E}">
        <p14:creationId xmlns:p14="http://schemas.microsoft.com/office/powerpoint/2010/main" val="3063819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F30D196-08C5-4154-B205-674CA2149590}" type="slidenum">
              <a:rPr lang="en-US" altLang="en-US"/>
              <a:pPr>
                <a:defRPr/>
              </a:pPr>
              <a:t>‹#›</a:t>
            </a:fld>
            <a:endParaRPr lang="en-US" altLang="en-US"/>
          </a:p>
        </p:txBody>
      </p:sp>
    </p:spTree>
    <p:extLst>
      <p:ext uri="{BB962C8B-B14F-4D97-AF65-F5344CB8AC3E}">
        <p14:creationId xmlns:p14="http://schemas.microsoft.com/office/powerpoint/2010/main" val="698250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a:t>Click to edit Master title style</a:t>
            </a:r>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pPr>
              <a:defRPr/>
            </a:pPr>
            <a:fld id="{8860220A-187D-4F63-BC0E-44DFDEFD64B1}" type="slidenum">
              <a:rPr lang="en-US" altLang="en-US"/>
              <a:pPr>
                <a:defRPr/>
              </a:pPr>
              <a:t>‹#›</a:t>
            </a:fld>
            <a:endParaRPr lang="en-US" altLang="en-US"/>
          </a:p>
        </p:txBody>
      </p:sp>
    </p:spTree>
    <p:extLst>
      <p:ext uri="{BB962C8B-B14F-4D97-AF65-F5344CB8AC3E}">
        <p14:creationId xmlns:p14="http://schemas.microsoft.com/office/powerpoint/2010/main" val="3073273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0" y="0"/>
            <a:ext cx="9144000" cy="5330952"/>
          </a:xfrm>
          <a:blipFill>
            <a:blip r:embed="rId2"/>
            <a:stretch>
              <a:fillRect/>
            </a:stretch>
          </a:blip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pPr>
              <a:defRPr/>
            </a:pPr>
            <a:endParaRPr lang="en-US"/>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pPr>
              <a:defRPr/>
            </a:pPr>
            <a:fld id="{C13EC59A-A83E-424F-A623-A4EBC05A05CE}" type="slidenum">
              <a:rPr lang="en-US" altLang="en-US"/>
              <a:pPr>
                <a:defRPr/>
              </a:pPr>
              <a:t>‹#›</a:t>
            </a:fld>
            <a:endParaRPr lang="en-US" altLang="en-US"/>
          </a:p>
        </p:txBody>
      </p:sp>
    </p:spTree>
    <p:extLst>
      <p:ext uri="{BB962C8B-B14F-4D97-AF65-F5344CB8AC3E}">
        <p14:creationId xmlns:p14="http://schemas.microsoft.com/office/powerpoint/2010/main" val="127632011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pPr>
              <a:defRPr/>
            </a:pPr>
            <a:endParaRPr lang="en-US"/>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pPr>
              <a:defRPr/>
            </a:pPr>
            <a:endParaRPr lang="en-US"/>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pPr>
              <a:defRPr/>
            </a:pPr>
            <a:fld id="{5C963E77-B9B3-4925-A7B1-F3ECA27EC777}" type="slidenum">
              <a:rPr lang="en-US" altLang="en-US"/>
              <a:pPr>
                <a:defRPr/>
              </a:pPr>
              <a:t>‹#›</a:t>
            </a:fld>
            <a:endParaRPr lang="en-US" altLang="en-US"/>
          </a:p>
        </p:txBody>
      </p:sp>
    </p:spTree>
    <p:extLst>
      <p:ext uri="{BB962C8B-B14F-4D97-AF65-F5344CB8AC3E}">
        <p14:creationId xmlns:p14="http://schemas.microsoft.com/office/powerpoint/2010/main" val="341505626"/>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s://www.snct.org.uk/lnctAgreements.ph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79024" y="4511676"/>
            <a:ext cx="7772400" cy="149225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br>
              <a:rPr lang="en-US" sz="3600" dirty="0">
                <a:latin typeface="Century Gothic"/>
              </a:rPr>
            </a:br>
            <a:br>
              <a:rPr lang="en-US" sz="3600" dirty="0">
                <a:latin typeface="Century Gothic"/>
              </a:rPr>
            </a:br>
            <a:br>
              <a:rPr lang="en-US" sz="3600" dirty="0">
                <a:latin typeface="Century Gothic"/>
              </a:rPr>
            </a:br>
            <a:r>
              <a:rPr lang="en-US" sz="4400" b="1" dirty="0">
                <a:latin typeface="Century Gothic"/>
              </a:rPr>
              <a:t>The Working Time Agreement –Empowering Members to Manage Workload</a:t>
            </a:r>
          </a:p>
        </p:txBody>
      </p:sp>
      <p:sp>
        <p:nvSpPr>
          <p:cNvPr id="4100" name="Rectangle 4"/>
          <p:cNvSpPr>
            <a:spLocks noChangeArrowheads="1"/>
          </p:cNvSpPr>
          <p:nvPr/>
        </p:nvSpPr>
        <p:spPr bwMode="auto">
          <a:xfrm>
            <a:off x="4480596" y="5028251"/>
            <a:ext cx="182807"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a:spcBef>
                <a:spcPct val="0"/>
              </a:spcBef>
              <a:buClrTx/>
              <a:buSzTx/>
              <a:buFontTx/>
              <a:buNone/>
            </a:pPr>
            <a:endParaRPr lang="en-US" altLang="en-US" sz="2400">
              <a:solidFill>
                <a:srgbClr val="FFFFFF"/>
              </a:solidFill>
              <a:latin typeface="Century Gothic"/>
            </a:endParaRPr>
          </a:p>
        </p:txBody>
      </p:sp>
      <p:pic>
        <p:nvPicPr>
          <p:cNvPr id="4098" name="Picture 2" descr="We've got the Empowerment">
            <a:extLst>
              <a:ext uri="{FF2B5EF4-FFF2-40B4-BE49-F238E27FC236}">
                <a16:creationId xmlns:a16="http://schemas.microsoft.com/office/drawing/2014/main" id="{BCEA03F5-4705-4318-86D0-DB5A6B4220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7576" y="492131"/>
            <a:ext cx="5228947" cy="35029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b="1" dirty="0"/>
              <a:t>EIS School Branch Committee: </a:t>
            </a:r>
            <a:br>
              <a:rPr lang="en-US" b="1" dirty="0">
                <a:solidFill>
                  <a:schemeClr val="tx1"/>
                </a:solidFill>
              </a:rPr>
            </a:br>
            <a:r>
              <a:rPr lang="en-US" b="1" dirty="0"/>
              <a:t>WTA Preparation</a:t>
            </a:r>
          </a:p>
        </p:txBody>
      </p:sp>
      <p:sp>
        <p:nvSpPr>
          <p:cNvPr id="12291" name="Rectangle 3"/>
          <p:cNvSpPr>
            <a:spLocks noGrp="1" noChangeArrowheads="1"/>
          </p:cNvSpPr>
          <p:nvPr>
            <p:ph idx="1"/>
          </p:nvPr>
        </p:nvSpPr>
        <p:spPr>
          <a:xfrm>
            <a:off x="421032" y="1990725"/>
            <a:ext cx="8229600" cy="4751387"/>
          </a:xfrm>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t">
            <a:normAutofit/>
          </a:bodyPr>
          <a:lstStyle/>
          <a:p>
            <a:pPr>
              <a:buFont typeface="Wingdings" panose="05000000000000000000" pitchFamily="2" charset="2"/>
              <a:buChar char="q"/>
              <a:defRPr/>
            </a:pPr>
            <a:r>
              <a:rPr lang="en-US" dirty="0">
                <a:latin typeface="Century Gothic"/>
              </a:rPr>
              <a:t> Never just agree to last year's WTA.</a:t>
            </a:r>
          </a:p>
          <a:p>
            <a:pPr eaLnBrk="1" hangingPunct="1">
              <a:buFont typeface="Wingdings" panose="05000000000000000000" pitchFamily="2" charset="2"/>
              <a:buChar char="q"/>
              <a:defRPr/>
            </a:pPr>
            <a:endParaRPr lang="en-US" dirty="0"/>
          </a:p>
          <a:p>
            <a:pPr eaLnBrk="1" hangingPunct="1">
              <a:buFont typeface="Wingdings" panose="05000000000000000000" pitchFamily="2" charset="2"/>
              <a:buChar char="q"/>
              <a:defRPr/>
            </a:pPr>
            <a:r>
              <a:rPr lang="en-US" dirty="0">
                <a:latin typeface="Century Gothic" panose="020B0502020202020204" pitchFamily="34" charset="0"/>
              </a:rPr>
              <a:t> Professional Audit – </a:t>
            </a:r>
            <a:r>
              <a:rPr lang="en-US" b="1" dirty="0">
                <a:latin typeface="Century Gothic" panose="020B0502020202020204" pitchFamily="34" charset="0"/>
              </a:rPr>
              <a:t>Evidence-based</a:t>
            </a:r>
            <a:r>
              <a:rPr lang="en-US" u="sng" dirty="0">
                <a:latin typeface="Century Gothic" panose="020B0502020202020204" pitchFamily="34" charset="0"/>
              </a:rPr>
              <a:t> </a:t>
            </a:r>
            <a:r>
              <a:rPr lang="en-US" dirty="0">
                <a:latin typeface="Century Gothic" panose="020B0502020202020204" pitchFamily="34" charset="0"/>
              </a:rPr>
              <a:t>assessment of time taken by teachers to complete each collegiate activity in the year – use a spreadsheet or pro-forma to ask/survey members (individual, stage or dept returns).</a:t>
            </a:r>
          </a:p>
          <a:p>
            <a:pPr eaLnBrk="1" hangingPunct="1">
              <a:buFont typeface="Wingdings" panose="05000000000000000000" pitchFamily="2" charset="2"/>
              <a:buChar char="q"/>
              <a:defRPr/>
            </a:pPr>
            <a:endParaRPr lang="en-US" dirty="0">
              <a:latin typeface="Century Gothic" panose="020B0502020202020204" pitchFamily="34" charset="0"/>
            </a:endParaRPr>
          </a:p>
          <a:p>
            <a:pPr>
              <a:buFont typeface="Wingdings" panose="05000000000000000000" pitchFamily="2" charset="2"/>
              <a:buChar char="q"/>
              <a:defRPr/>
            </a:pPr>
            <a:r>
              <a:rPr lang="en-US" dirty="0">
                <a:latin typeface="Century Gothic" panose="020B0502020202020204" pitchFamily="34" charset="0"/>
              </a:rPr>
              <a:t> Outcome returns from Professional Audit used by EIS Branch to decide time demand for each activity.</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0C11E-26C1-4923-8301-848207954031}"/>
              </a:ext>
            </a:extLst>
          </p:cNvPr>
          <p:cNvSpPr>
            <a:spLocks noGrp="1"/>
          </p:cNvSpPr>
          <p:nvPr>
            <p:ph type="title"/>
          </p:nvPr>
        </p:nvSpPr>
        <p:spPr/>
        <p:txBody>
          <a:bodyPr/>
          <a:lstStyle/>
          <a:p>
            <a:r>
              <a:rPr lang="en-GB" b="1" dirty="0"/>
              <a:t>The School Improvement Plan and anything new</a:t>
            </a:r>
          </a:p>
        </p:txBody>
      </p:sp>
      <p:sp>
        <p:nvSpPr>
          <p:cNvPr id="3" name="Content Placeholder 2">
            <a:extLst>
              <a:ext uri="{FF2B5EF4-FFF2-40B4-BE49-F238E27FC236}">
                <a16:creationId xmlns:a16="http://schemas.microsoft.com/office/drawing/2014/main" id="{3E6A4E9E-82B6-4711-B018-5A68697A45B0}"/>
              </a:ext>
            </a:extLst>
          </p:cNvPr>
          <p:cNvSpPr>
            <a:spLocks noGrp="1"/>
          </p:cNvSpPr>
          <p:nvPr>
            <p:ph idx="1"/>
          </p:nvPr>
        </p:nvSpPr>
        <p:spPr/>
        <p:txBody>
          <a:bodyPr>
            <a:normAutofit/>
          </a:bodyPr>
          <a:lstStyle/>
          <a:p>
            <a:endParaRPr lang="en-GB" dirty="0"/>
          </a:p>
          <a:p>
            <a:pPr>
              <a:buFont typeface="Wingdings" panose="05000000000000000000" pitchFamily="2" charset="2"/>
              <a:buChar char="q"/>
            </a:pPr>
            <a:r>
              <a:rPr lang="en-GB" dirty="0">
                <a:latin typeface="Century Gothic" panose="020B0502020202020204" pitchFamily="34" charset="0"/>
              </a:rPr>
              <a:t> SIP priorities should be identified and time-costed in advance of negotiating WTA.</a:t>
            </a:r>
          </a:p>
          <a:p>
            <a:pPr>
              <a:buFont typeface="Wingdings" panose="05000000000000000000" pitchFamily="2" charset="2"/>
              <a:buChar char="q"/>
            </a:pPr>
            <a:r>
              <a:rPr lang="en-GB" dirty="0">
                <a:latin typeface="Century Gothic" panose="020B0502020202020204" pitchFamily="34" charset="0"/>
              </a:rPr>
              <a:t> If any new systems (IT, reporting etc) or courses/schemes of work are to be introduced, plan that these will take more time to embed.</a:t>
            </a:r>
          </a:p>
          <a:p>
            <a:pPr>
              <a:buFont typeface="Wingdings" panose="05000000000000000000" pitchFamily="2" charset="2"/>
              <a:buChar char="q"/>
            </a:pPr>
            <a:r>
              <a:rPr lang="en-GB" dirty="0">
                <a:latin typeface="Century Gothic" panose="020B0502020202020204" pitchFamily="34" charset="0"/>
              </a:rPr>
              <a:t> No new systems or course/schemes of work should be introduced throughout session; they will have to wait until the following session.</a:t>
            </a:r>
          </a:p>
          <a:p>
            <a:endParaRPr lang="en-GB" dirty="0"/>
          </a:p>
        </p:txBody>
      </p:sp>
    </p:spTree>
    <p:extLst>
      <p:ext uri="{BB962C8B-B14F-4D97-AF65-F5344CB8AC3E}">
        <p14:creationId xmlns:p14="http://schemas.microsoft.com/office/powerpoint/2010/main" val="228117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a:solidFill>
                  <a:srgbClr val="50B4C8"/>
                </a:solidFill>
                <a:latin typeface="Calibri Light"/>
              </a:rPr>
              <a:t>Planning the Calendar</a:t>
            </a:r>
          </a:p>
        </p:txBody>
      </p:sp>
      <p:sp>
        <p:nvSpPr>
          <p:cNvPr id="3" name="Content Placeholder 2"/>
          <p:cNvSpPr>
            <a:spLocks noGrp="1"/>
          </p:cNvSpPr>
          <p:nvPr>
            <p:ph idx="1"/>
          </p:nvPr>
        </p:nvSpPr>
        <p:spPr>
          <a:xfrm>
            <a:off x="377371" y="1807029"/>
            <a:ext cx="8585199" cy="4551438"/>
          </a:xfrm>
        </p:spPr>
        <p:txBody>
          <a:bodyPr vert="horz" lIns="91440" tIns="45720" rIns="91440" bIns="45720" rtlCol="0" anchor="t">
            <a:normAutofit/>
          </a:bodyPr>
          <a:lstStyle/>
          <a:p>
            <a:pPr eaLnBrk="1" hangingPunct="1">
              <a:buFont typeface="Wingdings" panose="05000000000000000000" pitchFamily="2" charset="2"/>
              <a:buChar char="q"/>
              <a:defRPr/>
            </a:pPr>
            <a:r>
              <a:rPr lang="en-US" dirty="0">
                <a:latin typeface="Century Gothic"/>
              </a:rPr>
              <a:t> The Calendar </a:t>
            </a:r>
            <a:r>
              <a:rPr lang="en-US" b="1" dirty="0">
                <a:latin typeface="Century Gothic"/>
              </a:rPr>
              <a:t>must</a:t>
            </a:r>
            <a:r>
              <a:rPr lang="en-US" dirty="0">
                <a:latin typeface="Century Gothic"/>
              </a:rPr>
              <a:t> be completed alongside the WTA.</a:t>
            </a:r>
          </a:p>
          <a:p>
            <a:pPr eaLnBrk="1" hangingPunct="1">
              <a:buFont typeface="Wingdings" panose="05000000000000000000" pitchFamily="2" charset="2"/>
              <a:buChar char="q"/>
              <a:defRPr/>
            </a:pPr>
            <a:r>
              <a:rPr lang="en-US" dirty="0">
                <a:latin typeface="Century Gothic"/>
              </a:rPr>
              <a:t> Insert indicative times (max 5 hours per week) for statutory duties (parents’ meetings, reporting, etc.) and working backwards add other events in Calendar. A spreadsheet can be useful to calculate hours.</a:t>
            </a:r>
          </a:p>
          <a:p>
            <a:pPr eaLnBrk="1" hangingPunct="1">
              <a:buFont typeface="Wingdings" panose="05000000000000000000" pitchFamily="2" charset="2"/>
              <a:buChar char="q"/>
              <a:defRPr/>
            </a:pPr>
            <a:r>
              <a:rPr lang="en-US" dirty="0">
                <a:latin typeface="Century Gothic"/>
              </a:rPr>
              <a:t> Make sure hours reflect time taken- preparation, reading, follow-up, etc.</a:t>
            </a:r>
          </a:p>
          <a:p>
            <a:pPr eaLnBrk="1" hangingPunct="1">
              <a:buFont typeface="Wingdings" panose="05000000000000000000" pitchFamily="2" charset="2"/>
              <a:buChar char="q"/>
              <a:defRPr/>
            </a:pPr>
            <a:r>
              <a:rPr lang="en-US" dirty="0">
                <a:latin typeface="Century Gothic"/>
              </a:rPr>
              <a:t>  </a:t>
            </a:r>
            <a:r>
              <a:rPr lang="en-US" spc="-150" dirty="0">
                <a:latin typeface="Century Gothic"/>
              </a:rPr>
              <a:t>Based upon </a:t>
            </a:r>
            <a:r>
              <a:rPr lang="en-US" b="1" spc="-150" dirty="0">
                <a:latin typeface="Century Gothic"/>
              </a:rPr>
              <a:t>learning and teaching </a:t>
            </a:r>
            <a:r>
              <a:rPr lang="en-US" spc="-150" dirty="0">
                <a:latin typeface="Century Gothic"/>
              </a:rPr>
              <a:t>needs insert indicative times for SIP activities. </a:t>
            </a:r>
            <a:endParaRPr lang="en-GB" spc="-150" dirty="0">
              <a:latin typeface="Century Gothic"/>
            </a:endParaRPr>
          </a:p>
          <a:p>
            <a:pPr>
              <a:buFont typeface="Wingdings" panose="05000000000000000000" pitchFamily="2" charset="2"/>
              <a:buChar char="q"/>
              <a:defRPr/>
            </a:pPr>
            <a:r>
              <a:rPr lang="en-US" dirty="0">
                <a:latin typeface="Century Gothic"/>
              </a:rPr>
              <a:t> Review activities carried out last year and </a:t>
            </a:r>
            <a:r>
              <a:rPr lang="en-US" b="1" dirty="0" err="1">
                <a:latin typeface="Century Gothic"/>
              </a:rPr>
              <a:t>prioritise</a:t>
            </a:r>
            <a:r>
              <a:rPr lang="en-US" dirty="0">
                <a:latin typeface="Century Gothic"/>
              </a:rPr>
              <a:t> any time left. </a:t>
            </a:r>
          </a:p>
          <a:p>
            <a:pPr>
              <a:defRPr/>
            </a:pPr>
            <a:endParaRPr lang="en-US" dirty="0">
              <a:latin typeface="Century Gothic"/>
            </a:endParaRPr>
          </a:p>
          <a:p>
            <a:pPr>
              <a:defRPr/>
            </a:pPr>
            <a:endParaRPr lang="en-GB" dirty="0">
              <a:latin typeface="Century Gothic"/>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GB" sz="4400" b="1" dirty="0"/>
              <a:t>Developing Issues and Remodelling</a:t>
            </a:r>
          </a:p>
        </p:txBody>
      </p:sp>
      <p:sp>
        <p:nvSpPr>
          <p:cNvPr id="3" name="Content Placeholder 2"/>
          <p:cNvSpPr>
            <a:spLocks noGrp="1"/>
          </p:cNvSpPr>
          <p:nvPr>
            <p:ph idx="1"/>
          </p:nvPr>
        </p:nvSpPr>
        <p:spPr/>
        <p:txBody>
          <a:bodyPr vert="horz" lIns="91440" tIns="45720" rIns="91440" bIns="45720" rtlCol="0" anchor="t">
            <a:normAutofit/>
          </a:bodyPr>
          <a:lstStyle/>
          <a:p>
            <a:pPr marL="0" indent="0" eaLnBrk="1" hangingPunct="1">
              <a:buNone/>
              <a:defRPr/>
            </a:pPr>
            <a:endParaRPr lang="en-US" dirty="0">
              <a:latin typeface="Century Gothic"/>
            </a:endParaRPr>
          </a:p>
          <a:p>
            <a:pPr eaLnBrk="1" hangingPunct="1">
              <a:buFont typeface="Wingdings" panose="05000000000000000000" pitchFamily="2" charset="2"/>
              <a:buChar char="q"/>
              <a:defRPr/>
            </a:pPr>
            <a:r>
              <a:rPr lang="en-US" dirty="0">
                <a:latin typeface="Century Gothic"/>
              </a:rPr>
              <a:t> Branch WTA committee will need to “reschedule” parents’ meetings and other professional activities if need be.</a:t>
            </a:r>
          </a:p>
          <a:p>
            <a:pPr eaLnBrk="1" hangingPunct="1">
              <a:buFont typeface="Wingdings" panose="05000000000000000000" pitchFamily="2" charset="2"/>
              <a:buChar char="q"/>
              <a:defRPr/>
            </a:pPr>
            <a:endParaRPr lang="en-US" dirty="0">
              <a:latin typeface="Century Gothic"/>
            </a:endParaRPr>
          </a:p>
          <a:p>
            <a:pPr>
              <a:buFont typeface="Wingdings" panose="05000000000000000000" pitchFamily="2" charset="2"/>
              <a:buChar char="q"/>
              <a:defRPr/>
            </a:pPr>
            <a:r>
              <a:rPr lang="en-US" dirty="0">
                <a:latin typeface="Century Gothic"/>
              </a:rPr>
              <a:t> </a:t>
            </a:r>
            <a:r>
              <a:rPr lang="en-US" dirty="0" err="1">
                <a:latin typeface="Century Gothic"/>
              </a:rPr>
              <a:t>Prioritisation</a:t>
            </a:r>
            <a:r>
              <a:rPr lang="en-US" dirty="0">
                <a:latin typeface="Century Gothic"/>
              </a:rPr>
              <a:t> will mean some activities cannot take place unless time is freed up. </a:t>
            </a:r>
          </a:p>
          <a:p>
            <a:pPr>
              <a:buFont typeface="Wingdings" panose="05000000000000000000" pitchFamily="2" charset="2"/>
              <a:buChar char="q"/>
              <a:defRPr/>
            </a:pPr>
            <a:endParaRPr lang="en-US" dirty="0">
              <a:latin typeface="Century Gothic"/>
            </a:endParaRPr>
          </a:p>
          <a:p>
            <a:pPr marL="0" indent="0">
              <a:buNone/>
              <a:defRPr/>
            </a:pPr>
            <a:endParaRPr lang="en-US" dirty="0">
              <a:latin typeface="Century Gothic"/>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b="1" dirty="0"/>
              <a:t>Remember…</a:t>
            </a:r>
          </a:p>
        </p:txBody>
      </p:sp>
      <p:sp>
        <p:nvSpPr>
          <p:cNvPr id="15363" name="Rectangle 3"/>
          <p:cNvSpPr>
            <a:spLocks noGrp="1" noChangeArrowheads="1"/>
          </p:cNvSpPr>
          <p:nvPr>
            <p:ph idx="1"/>
          </p:nvPr>
        </p:nvSpPr>
        <p:spPr>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t">
            <a:normAutofit/>
          </a:bodyPr>
          <a:lstStyle/>
          <a:p>
            <a:pPr>
              <a:buFont typeface="Wingdings" panose="05000000000000000000" pitchFamily="2" charset="2"/>
              <a:buChar char="q"/>
              <a:defRPr/>
            </a:pPr>
            <a:r>
              <a:rPr lang="en-US" dirty="0">
                <a:latin typeface="Century Gothic"/>
              </a:rPr>
              <a:t> Dates and times of meetings must be agreed  and take account of part-time staff.</a:t>
            </a:r>
          </a:p>
          <a:p>
            <a:pPr>
              <a:buFont typeface="Wingdings" panose="05000000000000000000" pitchFamily="2" charset="2"/>
              <a:buChar char="q"/>
              <a:defRPr/>
            </a:pPr>
            <a:endParaRPr lang="en-US" dirty="0">
              <a:latin typeface="Century Gothic"/>
            </a:endParaRPr>
          </a:p>
          <a:p>
            <a:pPr>
              <a:buFont typeface="Wingdings" panose="05000000000000000000" pitchFamily="2" charset="2"/>
              <a:buChar char="q"/>
              <a:defRPr/>
            </a:pPr>
            <a:r>
              <a:rPr lang="en-US" dirty="0">
                <a:latin typeface="Century Gothic"/>
              </a:rPr>
              <a:t> Address SIP priorities within the calendar. </a:t>
            </a:r>
          </a:p>
          <a:p>
            <a:pPr>
              <a:buFont typeface="Wingdings" panose="05000000000000000000" pitchFamily="2" charset="2"/>
              <a:buChar char="q"/>
              <a:defRPr/>
            </a:pPr>
            <a:endParaRPr lang="en-US" dirty="0">
              <a:latin typeface="Century Gothic"/>
            </a:endParaRPr>
          </a:p>
          <a:p>
            <a:pPr>
              <a:buFont typeface="Wingdings" panose="05000000000000000000" pitchFamily="2" charset="2"/>
              <a:buChar char="q"/>
              <a:defRPr/>
            </a:pPr>
            <a:r>
              <a:rPr lang="en-GB" dirty="0">
                <a:latin typeface="Century Gothic"/>
              </a:rPr>
              <a:t> Present stress point issues (transition, GIRFEC, ASN, etc) with narrative proposals particularly when indicative time allocations do not meet the needs of specific teachers.</a:t>
            </a:r>
            <a:endParaRPr lang="en-US" dirty="0">
              <a:latin typeface="Century Gothic"/>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b="1" dirty="0"/>
              <a:t>Branch Decision-Making</a:t>
            </a:r>
          </a:p>
        </p:txBody>
      </p:sp>
      <p:sp>
        <p:nvSpPr>
          <p:cNvPr id="16387" name="Rectangle 3"/>
          <p:cNvSpPr>
            <a:spLocks noGrp="1" noChangeArrowheads="1"/>
          </p:cNvSpPr>
          <p:nvPr>
            <p:ph idx="1"/>
          </p:nvPr>
        </p:nvSpPr>
        <p:spPr>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t">
            <a:normAutofit/>
          </a:bodyPr>
          <a:lstStyle/>
          <a:p>
            <a:pPr eaLnBrk="1" hangingPunct="1">
              <a:buFont typeface="Wingdings" panose="05000000000000000000" pitchFamily="2" charset="2"/>
              <a:buChar char="q"/>
              <a:defRPr/>
            </a:pPr>
            <a:r>
              <a:rPr lang="en-US" dirty="0">
                <a:latin typeface="Century Gothic"/>
              </a:rPr>
              <a:t> Present fleshed-out proposals to branch meeting</a:t>
            </a:r>
          </a:p>
          <a:p>
            <a:pPr eaLnBrk="1" hangingPunct="1">
              <a:buFont typeface="Wingdings" panose="05000000000000000000" pitchFamily="2" charset="2"/>
              <a:buChar char="q"/>
              <a:defRPr/>
            </a:pPr>
            <a:r>
              <a:rPr lang="en-US" dirty="0">
                <a:latin typeface="Century Gothic"/>
              </a:rPr>
              <a:t> Revise/amend as per branch decision</a:t>
            </a:r>
          </a:p>
          <a:p>
            <a:pPr eaLnBrk="1" hangingPunct="1">
              <a:buFont typeface="Wingdings" panose="05000000000000000000" pitchFamily="2" charset="2"/>
              <a:buChar char="q"/>
              <a:defRPr/>
            </a:pPr>
            <a:r>
              <a:rPr lang="en-US" dirty="0">
                <a:latin typeface="Century Gothic"/>
              </a:rPr>
              <a:t> Advise other TUs of EIS position</a:t>
            </a:r>
          </a:p>
          <a:p>
            <a:pPr eaLnBrk="1" hangingPunct="1">
              <a:buFont typeface="Wingdings" panose="05000000000000000000" pitchFamily="2" charset="2"/>
              <a:buChar char="q"/>
              <a:defRPr/>
            </a:pPr>
            <a:r>
              <a:rPr lang="en-US" dirty="0">
                <a:latin typeface="Century Gothic"/>
              </a:rPr>
              <a:t> Present proposals to management for negotiations</a:t>
            </a:r>
          </a:p>
          <a:p>
            <a:pPr eaLnBrk="1" hangingPunct="1">
              <a:buFont typeface="Wingdings" panose="05000000000000000000" pitchFamily="2" charset="2"/>
              <a:buChar char="q"/>
              <a:defRPr/>
            </a:pPr>
            <a:r>
              <a:rPr lang="en-US" dirty="0">
                <a:latin typeface="Century Gothic"/>
              </a:rPr>
              <a:t> Take outcome of negotiations back to branch for decision</a:t>
            </a:r>
          </a:p>
          <a:p>
            <a:pPr eaLnBrk="1" hangingPunct="1">
              <a:buFont typeface="Wingdings" panose="05000000000000000000" pitchFamily="2" charset="2"/>
              <a:buChar char="q"/>
              <a:defRPr/>
            </a:pPr>
            <a:r>
              <a:rPr lang="en-US" dirty="0">
                <a:latin typeface="Century Gothic"/>
              </a:rPr>
              <a:t> EIS Rep signs off agreement with HT</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b="1" dirty="0"/>
              <a:t>Hit a problem? Failure to agree</a:t>
            </a:r>
          </a:p>
        </p:txBody>
      </p:sp>
      <p:sp>
        <p:nvSpPr>
          <p:cNvPr id="16387" name="Rectangle 3"/>
          <p:cNvSpPr>
            <a:spLocks noGrp="1" noChangeArrowheads="1"/>
          </p:cNvSpPr>
          <p:nvPr>
            <p:ph idx="1"/>
          </p:nvPr>
        </p:nvSpPr>
        <p:spPr>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t">
            <a:normAutofit/>
          </a:bodyPr>
          <a:lstStyle/>
          <a:p>
            <a:pPr>
              <a:buFont typeface="Wingdings" panose="05000000000000000000" pitchFamily="2" charset="2"/>
              <a:buChar char="q"/>
              <a:defRPr/>
            </a:pPr>
            <a:r>
              <a:rPr lang="en-US" dirty="0">
                <a:latin typeface="Century Gothic"/>
              </a:rPr>
              <a:t> The role of LNCT Joint Secretaries at local level.</a:t>
            </a:r>
          </a:p>
          <a:p>
            <a:pPr eaLnBrk="1" hangingPunct="1">
              <a:buFont typeface="Wingdings" panose="05000000000000000000" pitchFamily="2" charset="2"/>
              <a:buChar char="q"/>
              <a:defRPr/>
            </a:pPr>
            <a:endParaRPr lang="en-US" dirty="0">
              <a:latin typeface="Century Gothic"/>
            </a:endParaRPr>
          </a:p>
          <a:p>
            <a:pPr eaLnBrk="1" hangingPunct="1">
              <a:buFont typeface="Wingdings" panose="05000000000000000000" pitchFamily="2" charset="2"/>
              <a:buChar char="q"/>
              <a:defRPr/>
            </a:pPr>
            <a:r>
              <a:rPr lang="en-US" dirty="0">
                <a:latin typeface="Century Gothic"/>
              </a:rPr>
              <a:t> Status quo ante applies.</a:t>
            </a:r>
            <a:endParaRPr lang="en-US" dirty="0">
              <a:solidFill>
                <a:schemeClr val="tx1"/>
              </a:solidFill>
              <a:latin typeface="Century Gothic"/>
            </a:endParaRPr>
          </a:p>
          <a:p>
            <a:pPr>
              <a:buFont typeface="Wingdings" panose="05000000000000000000" pitchFamily="2" charset="2"/>
              <a:buChar char="q"/>
              <a:defRPr/>
            </a:pPr>
            <a:endParaRPr lang="en-US" dirty="0">
              <a:latin typeface="Century Gothic"/>
            </a:endParaRPr>
          </a:p>
          <a:p>
            <a:pPr>
              <a:buFont typeface="Wingdings" panose="05000000000000000000" pitchFamily="2" charset="2"/>
              <a:buChar char="q"/>
              <a:defRPr/>
            </a:pPr>
            <a:r>
              <a:rPr lang="en-US" dirty="0">
                <a:latin typeface="Century Gothic"/>
              </a:rPr>
              <a:t> The role of the SNCT at national level.</a:t>
            </a:r>
            <a:endParaRPr lang="en-US" dirty="0">
              <a:solidFill>
                <a:schemeClr val="tx1"/>
              </a:solidFill>
              <a:latin typeface="Century Gothic"/>
            </a:endParaRPr>
          </a:p>
        </p:txBody>
      </p:sp>
    </p:spTree>
    <p:extLst>
      <p:ext uri="{BB962C8B-B14F-4D97-AF65-F5344CB8AC3E}">
        <p14:creationId xmlns:p14="http://schemas.microsoft.com/office/powerpoint/2010/main" val="212104229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b="1" dirty="0"/>
              <a:t>Final thoughts...</a:t>
            </a:r>
          </a:p>
        </p:txBody>
      </p:sp>
      <p:sp>
        <p:nvSpPr>
          <p:cNvPr id="16387" name="Rectangle 3"/>
          <p:cNvSpPr>
            <a:spLocks noGrp="1" noChangeArrowheads="1"/>
          </p:cNvSpPr>
          <p:nvPr>
            <p:ph idx="1"/>
          </p:nvPr>
        </p:nvSpPr>
        <p:spPr>
          <a:xfrm>
            <a:off x="507206" y="1993393"/>
            <a:ext cx="8065294" cy="4501750"/>
          </a:xfrm>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t">
            <a:normAutofit/>
          </a:bodyPr>
          <a:lstStyle/>
          <a:p>
            <a:pPr eaLnBrk="1" hangingPunct="1">
              <a:buFont typeface="Wingdings" panose="05000000000000000000" pitchFamily="2" charset="2"/>
              <a:buChar char="q"/>
              <a:defRPr/>
            </a:pPr>
            <a:r>
              <a:rPr lang="en-US" dirty="0">
                <a:latin typeface="Century Gothic"/>
              </a:rPr>
              <a:t> The WTA is a negotiated process.</a:t>
            </a:r>
          </a:p>
          <a:p>
            <a:pPr eaLnBrk="1" hangingPunct="1">
              <a:buFont typeface="Wingdings" panose="05000000000000000000" pitchFamily="2" charset="2"/>
              <a:buChar char="q"/>
              <a:defRPr/>
            </a:pPr>
            <a:endParaRPr lang="en-US" dirty="0">
              <a:latin typeface="Century Gothic"/>
            </a:endParaRPr>
          </a:p>
          <a:p>
            <a:pPr>
              <a:buFont typeface="Wingdings" panose="05000000000000000000" pitchFamily="2" charset="2"/>
              <a:buChar char="q"/>
              <a:defRPr/>
            </a:pPr>
            <a:r>
              <a:rPr lang="en-US" dirty="0">
                <a:latin typeface="Century Gothic"/>
              </a:rPr>
              <a:t> The WTA is a contractual obligation; it is </a:t>
            </a:r>
            <a:r>
              <a:rPr lang="en-GB" dirty="0">
                <a:latin typeface="Century Gothic" panose="020B0502020202020204" pitchFamily="34" charset="0"/>
              </a:rPr>
              <a:t>contractually binding on the Council, as employer and on all teaching staff.</a:t>
            </a:r>
          </a:p>
          <a:p>
            <a:pPr>
              <a:buFont typeface="Wingdings" panose="05000000000000000000" pitchFamily="2" charset="2"/>
              <a:buChar char="q"/>
              <a:defRPr/>
            </a:pPr>
            <a:endParaRPr lang="en-US" dirty="0">
              <a:latin typeface="Century Gothic" panose="020B0502020202020204" pitchFamily="34" charset="0"/>
            </a:endParaRPr>
          </a:p>
          <a:p>
            <a:pPr eaLnBrk="1" hangingPunct="1">
              <a:buFont typeface="Wingdings" panose="05000000000000000000" pitchFamily="2" charset="2"/>
              <a:buChar char="q"/>
              <a:defRPr/>
            </a:pPr>
            <a:r>
              <a:rPr lang="en-US" dirty="0">
                <a:latin typeface="Century Gothic"/>
              </a:rPr>
              <a:t> If there is no calendar, there is no agreement.</a:t>
            </a:r>
          </a:p>
          <a:p>
            <a:pPr eaLnBrk="1" hangingPunct="1">
              <a:buFont typeface="Wingdings" panose="05000000000000000000" pitchFamily="2" charset="2"/>
              <a:buChar char="q"/>
              <a:defRPr/>
            </a:pPr>
            <a:endParaRPr lang="en-US" dirty="0">
              <a:solidFill>
                <a:schemeClr val="tx1"/>
              </a:solidFill>
              <a:latin typeface="Century Gothic"/>
            </a:endParaRPr>
          </a:p>
          <a:p>
            <a:pPr>
              <a:buFont typeface="Wingdings" panose="05000000000000000000" pitchFamily="2" charset="2"/>
              <a:buChar char="q"/>
              <a:defRPr/>
            </a:pPr>
            <a:r>
              <a:rPr lang="en-US" dirty="0">
                <a:solidFill>
                  <a:srgbClr val="262626"/>
                </a:solidFill>
                <a:latin typeface="Century Gothic"/>
              </a:rPr>
              <a:t> Get in touch with your </a:t>
            </a:r>
            <a:r>
              <a:rPr lang="en-US" dirty="0" err="1">
                <a:solidFill>
                  <a:srgbClr val="262626"/>
                </a:solidFill>
                <a:latin typeface="Century Gothic"/>
              </a:rPr>
              <a:t>Organiser</a:t>
            </a:r>
            <a:r>
              <a:rPr lang="en-US" dirty="0">
                <a:solidFill>
                  <a:srgbClr val="262626"/>
                </a:solidFill>
                <a:latin typeface="Century Gothic"/>
              </a:rPr>
              <a:t> for support and/or further branch training.</a:t>
            </a:r>
          </a:p>
        </p:txBody>
      </p:sp>
    </p:spTree>
    <p:extLst>
      <p:ext uri="{BB962C8B-B14F-4D97-AF65-F5344CB8AC3E}">
        <p14:creationId xmlns:p14="http://schemas.microsoft.com/office/powerpoint/2010/main" val="119835866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9B673-4613-4C23-A923-D72956989888}"/>
              </a:ext>
            </a:extLst>
          </p:cNvPr>
          <p:cNvSpPr>
            <a:spLocks noGrp="1"/>
          </p:cNvSpPr>
          <p:nvPr>
            <p:ph type="title"/>
          </p:nvPr>
        </p:nvSpPr>
        <p:spPr/>
        <p:txBody>
          <a:bodyPr/>
          <a:lstStyle/>
          <a:p>
            <a:r>
              <a:rPr lang="en-GB" b="1" dirty="0"/>
              <a:t>What makes a good WTA?</a:t>
            </a:r>
          </a:p>
        </p:txBody>
      </p:sp>
      <p:sp>
        <p:nvSpPr>
          <p:cNvPr id="3" name="Content Placeholder 2">
            <a:extLst>
              <a:ext uri="{FF2B5EF4-FFF2-40B4-BE49-F238E27FC236}">
                <a16:creationId xmlns:a16="http://schemas.microsoft.com/office/drawing/2014/main" id="{FAB6E44E-DA3E-4A38-95AA-99269B1CD928}"/>
              </a:ext>
            </a:extLst>
          </p:cNvPr>
          <p:cNvSpPr>
            <a:spLocks noGrp="1"/>
          </p:cNvSpPr>
          <p:nvPr>
            <p:ph idx="1"/>
          </p:nvPr>
        </p:nvSpPr>
        <p:spPr>
          <a:xfrm>
            <a:off x="94343" y="1993393"/>
            <a:ext cx="8919027" cy="4770264"/>
          </a:xfrm>
        </p:spPr>
        <p:txBody>
          <a:bodyPr>
            <a:normAutofit fontScale="85000" lnSpcReduction="10000"/>
          </a:bodyPr>
          <a:lstStyle/>
          <a:p>
            <a:pPr>
              <a:buFont typeface="Wingdings" panose="05000000000000000000" pitchFamily="2" charset="2"/>
              <a:buChar char="§"/>
            </a:pPr>
            <a:r>
              <a:rPr lang="en-GB" dirty="0">
                <a:latin typeface="Century Gothic" panose="020B0502020202020204" pitchFamily="34" charset="0"/>
              </a:rPr>
              <a:t> Completed WTA takes account of LNCT advice.</a:t>
            </a:r>
          </a:p>
          <a:p>
            <a:pPr>
              <a:buFont typeface="Wingdings" panose="05000000000000000000" pitchFamily="2" charset="2"/>
              <a:buChar char="§"/>
            </a:pPr>
            <a:r>
              <a:rPr lang="en-GB" dirty="0">
                <a:latin typeface="Century Gothic" panose="020B0502020202020204" pitchFamily="34" charset="0"/>
              </a:rPr>
              <a:t> WTA is a collective negotiation beginning with branch discussion led by EIS Rep.</a:t>
            </a:r>
          </a:p>
          <a:p>
            <a:pPr>
              <a:buFont typeface="Wingdings" panose="05000000000000000000" pitchFamily="2" charset="2"/>
              <a:buChar char="§"/>
            </a:pPr>
            <a:r>
              <a:rPr lang="en-GB" dirty="0">
                <a:latin typeface="Century Gothic" panose="020B0502020202020204" pitchFamily="34" charset="0"/>
              </a:rPr>
              <a:t> WTA is an inclusive process where all teaching staff have opportunity to participate. </a:t>
            </a:r>
          </a:p>
          <a:p>
            <a:pPr>
              <a:buFont typeface="Wingdings" panose="05000000000000000000" pitchFamily="2" charset="2"/>
              <a:buChar char="§"/>
            </a:pPr>
            <a:r>
              <a:rPr lang="en-GB" dirty="0">
                <a:latin typeface="Century Gothic" panose="020B0502020202020204" pitchFamily="34" charset="0"/>
              </a:rPr>
              <a:t> Evidence gathered throughout year forms basis for negotiations.</a:t>
            </a:r>
          </a:p>
          <a:p>
            <a:pPr>
              <a:buFont typeface="Wingdings" panose="05000000000000000000" pitchFamily="2" charset="2"/>
              <a:buChar char="§"/>
            </a:pPr>
            <a:r>
              <a:rPr lang="en-GB" dirty="0">
                <a:latin typeface="Century Gothic" panose="020B0502020202020204" pitchFamily="34" charset="0"/>
              </a:rPr>
              <a:t> Accompanied by calendar that details hours spent on activities.</a:t>
            </a:r>
          </a:p>
          <a:p>
            <a:pPr>
              <a:buFont typeface="Wingdings" panose="05000000000000000000" pitchFamily="2" charset="2"/>
              <a:buChar char="§"/>
            </a:pPr>
            <a:r>
              <a:rPr lang="en-GB" dirty="0">
                <a:latin typeface="Century Gothic" panose="020B0502020202020204" pitchFamily="34" charset="0"/>
              </a:rPr>
              <a:t> Detailed breakdown of hours for each activity.</a:t>
            </a:r>
          </a:p>
          <a:p>
            <a:pPr>
              <a:buFont typeface="Wingdings" panose="05000000000000000000" pitchFamily="2" charset="2"/>
              <a:buChar char="§"/>
            </a:pPr>
            <a:r>
              <a:rPr lang="en-GB" dirty="0">
                <a:latin typeface="Century Gothic" panose="020B0502020202020204" pitchFamily="34" charset="0"/>
              </a:rPr>
              <a:t> Use narrative proposals to meet the needs of specific teachers.</a:t>
            </a:r>
          </a:p>
          <a:p>
            <a:pPr>
              <a:buFont typeface="Wingdings" panose="05000000000000000000" pitchFamily="2" charset="2"/>
              <a:buChar char="§"/>
            </a:pPr>
            <a:r>
              <a:rPr lang="en-GB" dirty="0">
                <a:latin typeface="Century Gothic" panose="020B0502020202020204" pitchFamily="34" charset="0"/>
              </a:rPr>
              <a:t> Takes account of part-time staff on a pro-rata basis.</a:t>
            </a:r>
          </a:p>
          <a:p>
            <a:pPr>
              <a:buFont typeface="Wingdings" panose="05000000000000000000" pitchFamily="2" charset="2"/>
              <a:buChar char="§"/>
            </a:pPr>
            <a:r>
              <a:rPr lang="en-GB" dirty="0">
                <a:latin typeface="Century Gothic" panose="020B0502020202020204" pitchFamily="34" charset="0"/>
              </a:rPr>
              <a:t> Has at least 20 hours of flexibility.</a:t>
            </a:r>
          </a:p>
          <a:p>
            <a:pPr>
              <a:buFont typeface="Wingdings" panose="05000000000000000000" pitchFamily="2" charset="2"/>
              <a:buChar char="§"/>
            </a:pPr>
            <a:r>
              <a:rPr lang="en-GB" dirty="0">
                <a:latin typeface="Century Gothic" panose="020B0502020202020204" pitchFamily="34" charset="0"/>
              </a:rPr>
              <a:t> WTA signed off by HT and EIS Rep.</a:t>
            </a:r>
          </a:p>
          <a:p>
            <a:pPr>
              <a:buFont typeface="Wingdings" panose="05000000000000000000" pitchFamily="2" charset="2"/>
              <a:buChar char="§"/>
            </a:pPr>
            <a:r>
              <a:rPr lang="en-GB" dirty="0">
                <a:latin typeface="Century Gothic" panose="020B0502020202020204" pitchFamily="34" charset="0"/>
              </a:rPr>
              <a:t> Returned within time outlined in LNCT agreement.</a:t>
            </a:r>
          </a:p>
          <a:p>
            <a:pPr marL="0" indent="0">
              <a:buNone/>
            </a:pPr>
            <a:endParaRPr lang="en-GB" dirty="0"/>
          </a:p>
        </p:txBody>
      </p:sp>
    </p:spTree>
    <p:extLst>
      <p:ext uri="{BB962C8B-B14F-4D97-AF65-F5344CB8AC3E}">
        <p14:creationId xmlns:p14="http://schemas.microsoft.com/office/powerpoint/2010/main" val="4182763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7A97D-4165-4CC2-A368-952891FC1B9B}"/>
              </a:ext>
            </a:extLst>
          </p:cNvPr>
          <p:cNvSpPr>
            <a:spLocks noGrp="1"/>
          </p:cNvSpPr>
          <p:nvPr>
            <p:ph type="title"/>
          </p:nvPr>
        </p:nvSpPr>
        <p:spPr/>
        <p:txBody>
          <a:bodyPr/>
          <a:lstStyle/>
          <a:p>
            <a:r>
              <a:rPr lang="en-GB" b="1" dirty="0"/>
              <a:t>Over to you…</a:t>
            </a:r>
          </a:p>
        </p:txBody>
      </p:sp>
      <p:sp>
        <p:nvSpPr>
          <p:cNvPr id="3" name="Content Placeholder 2">
            <a:extLst>
              <a:ext uri="{FF2B5EF4-FFF2-40B4-BE49-F238E27FC236}">
                <a16:creationId xmlns:a16="http://schemas.microsoft.com/office/drawing/2014/main" id="{343E92F8-EBC7-4D08-9AFA-2586433F7C61}"/>
              </a:ext>
            </a:extLst>
          </p:cNvPr>
          <p:cNvSpPr>
            <a:spLocks noGrp="1"/>
          </p:cNvSpPr>
          <p:nvPr>
            <p:ph idx="1"/>
          </p:nvPr>
        </p:nvSpPr>
        <p:spPr>
          <a:xfrm>
            <a:off x="507206" y="1993393"/>
            <a:ext cx="8065294" cy="4559807"/>
          </a:xfrm>
        </p:spPr>
        <p:txBody>
          <a:bodyPr>
            <a:normAutofit fontScale="92500" lnSpcReduction="20000"/>
          </a:bodyPr>
          <a:lstStyle/>
          <a:p>
            <a:pPr>
              <a:buFont typeface="Wingdings" panose="05000000000000000000" pitchFamily="2" charset="2"/>
              <a:buChar char="§"/>
            </a:pPr>
            <a:r>
              <a:rPr lang="en-GB" dirty="0"/>
              <a:t> Identify excessive workload not addressed by WTA hours and plan to discuss at additional in-set day.</a:t>
            </a:r>
          </a:p>
          <a:p>
            <a:pPr>
              <a:buFont typeface="Wingdings" panose="05000000000000000000" pitchFamily="2" charset="2"/>
              <a:buChar char="§"/>
            </a:pPr>
            <a:r>
              <a:rPr lang="en-GB" dirty="0"/>
              <a:t> If additional in-set days have been used successfully to identify excessive workload, discuss as a Branch how solutions will be taken forward.</a:t>
            </a:r>
          </a:p>
          <a:p>
            <a:pPr>
              <a:buFont typeface="Wingdings" panose="05000000000000000000" pitchFamily="2" charset="2"/>
              <a:buChar char="§"/>
            </a:pPr>
            <a:r>
              <a:rPr lang="en-GB" dirty="0"/>
              <a:t> Find out about and become involved with your School Negotiating Committee or Consultative Group.</a:t>
            </a:r>
          </a:p>
          <a:p>
            <a:pPr>
              <a:buFont typeface="Wingdings" panose="05000000000000000000" pitchFamily="2" charset="2"/>
              <a:buChar char="§"/>
            </a:pPr>
            <a:r>
              <a:rPr lang="en-GB" dirty="0"/>
              <a:t> Engage with a regular audit process by tracking time spent on activities. </a:t>
            </a:r>
          </a:p>
          <a:p>
            <a:pPr>
              <a:buFont typeface="Wingdings" panose="05000000000000000000" pitchFamily="2" charset="2"/>
              <a:buChar char="§"/>
            </a:pPr>
            <a:r>
              <a:rPr lang="en-GB" dirty="0"/>
              <a:t> Engage in regular conversations about workload with your colleagues.</a:t>
            </a:r>
          </a:p>
          <a:p>
            <a:pPr>
              <a:buFont typeface="Wingdings" panose="05000000000000000000" pitchFamily="2" charset="2"/>
              <a:buChar char="§"/>
            </a:pPr>
            <a:r>
              <a:rPr lang="en-GB" dirty="0"/>
              <a:t> Make the WTA a visible and important document in your school-display in classrooms, staffrooms and staff bases.</a:t>
            </a:r>
          </a:p>
          <a:p>
            <a:pPr>
              <a:buFont typeface="Wingdings" panose="05000000000000000000" pitchFamily="2" charset="2"/>
              <a:buChar char="§"/>
            </a:pPr>
            <a:r>
              <a:rPr lang="en-GB" dirty="0"/>
              <a:t> Ask your Organiser for branch training and remember, knowledge is power!</a:t>
            </a:r>
          </a:p>
        </p:txBody>
      </p:sp>
    </p:spTree>
    <p:extLst>
      <p:ext uri="{BB962C8B-B14F-4D97-AF65-F5344CB8AC3E}">
        <p14:creationId xmlns:p14="http://schemas.microsoft.com/office/powerpoint/2010/main" val="1102542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34DAC-F87A-4AD3-ADD5-0EA0F01858B3}"/>
              </a:ext>
            </a:extLst>
          </p:cNvPr>
          <p:cNvSpPr>
            <a:spLocks noGrp="1"/>
          </p:cNvSpPr>
          <p:nvPr>
            <p:ph type="title"/>
          </p:nvPr>
        </p:nvSpPr>
        <p:spPr/>
        <p:txBody>
          <a:bodyPr>
            <a:normAutofit/>
          </a:bodyPr>
          <a:lstStyle/>
          <a:p>
            <a:r>
              <a:rPr lang="en-GB" sz="3600" b="1" dirty="0"/>
              <a:t>Teacher Wellbeing: who cares?</a:t>
            </a:r>
          </a:p>
        </p:txBody>
      </p:sp>
      <p:sp>
        <p:nvSpPr>
          <p:cNvPr id="3" name="Content Placeholder 2">
            <a:extLst>
              <a:ext uri="{FF2B5EF4-FFF2-40B4-BE49-F238E27FC236}">
                <a16:creationId xmlns:a16="http://schemas.microsoft.com/office/drawing/2014/main" id="{0AFADA91-2FC1-4B51-A7C8-CE6FB76AF434}"/>
              </a:ext>
            </a:extLst>
          </p:cNvPr>
          <p:cNvSpPr>
            <a:spLocks noGrp="1"/>
          </p:cNvSpPr>
          <p:nvPr>
            <p:ph idx="1"/>
          </p:nvPr>
        </p:nvSpPr>
        <p:spPr/>
        <p:txBody>
          <a:bodyPr>
            <a:normAutofit lnSpcReduction="10000"/>
          </a:bodyPr>
          <a:lstStyle/>
          <a:p>
            <a:r>
              <a:rPr lang="en-GB" dirty="0"/>
              <a:t>“There is a growing recognition that for teaching and learning to be at its most effective, </a:t>
            </a:r>
            <a:r>
              <a:rPr lang="en-GB" b="1" dirty="0"/>
              <a:t>teachers should have high levels of well-being, self-efficacy, and confidence</a:t>
            </a:r>
            <a:r>
              <a:rPr lang="en-GB" dirty="0"/>
              <a:t>.” </a:t>
            </a:r>
            <a:r>
              <a:rPr lang="en-GB" i="1" dirty="0"/>
              <a:t>OECD</a:t>
            </a:r>
          </a:p>
          <a:p>
            <a:r>
              <a:rPr lang="en-GB" dirty="0"/>
              <a:t>“We have a </a:t>
            </a:r>
            <a:r>
              <a:rPr lang="en-GB" b="1" dirty="0"/>
              <a:t>shared desire to reduce the workload of teachers</a:t>
            </a:r>
            <a:r>
              <a:rPr lang="en-GB" dirty="0"/>
              <a:t>…We would propose to work with the professional associations and Education Scotland to develop a </a:t>
            </a:r>
            <a:r>
              <a:rPr lang="en-GB" b="1" dirty="0"/>
              <a:t>new programme of professional learning for teachers which is focused on wellbeing</a:t>
            </a:r>
            <a:r>
              <a:rPr lang="en-GB" dirty="0"/>
              <a:t>…” </a:t>
            </a:r>
            <a:r>
              <a:rPr lang="en-GB" i="1" dirty="0"/>
              <a:t>John Swinney, letter outlining terms of pay offer.</a:t>
            </a:r>
          </a:p>
          <a:p>
            <a:r>
              <a:rPr lang="en-GB" dirty="0"/>
              <a:t>“</a:t>
            </a:r>
            <a:r>
              <a:rPr lang="en-GB" b="1" dirty="0"/>
              <a:t>Create and sustain appropriate working relationships with all staff</a:t>
            </a:r>
            <a:r>
              <a:rPr lang="en-GB" dirty="0"/>
              <a:t>, parents and partner agencies </a:t>
            </a:r>
            <a:r>
              <a:rPr lang="en-GB" b="1" dirty="0"/>
              <a:t>to support </a:t>
            </a:r>
            <a:r>
              <a:rPr lang="en-GB" dirty="0"/>
              <a:t>learning and </a:t>
            </a:r>
            <a:r>
              <a:rPr lang="en-GB" b="1" dirty="0"/>
              <a:t>wellbeing</a:t>
            </a:r>
            <a:r>
              <a:rPr lang="en-GB" dirty="0"/>
              <a:t>, taking a lead role when appropriate.” </a:t>
            </a:r>
            <a:r>
              <a:rPr lang="en-GB" i="1" dirty="0"/>
              <a:t>GTCS </a:t>
            </a:r>
            <a:r>
              <a:rPr lang="en-GB" i="1" dirty="0" err="1"/>
              <a:t>SfR</a:t>
            </a:r>
            <a:endParaRPr lang="en-GB" i="1" dirty="0"/>
          </a:p>
        </p:txBody>
      </p:sp>
    </p:spTree>
    <p:extLst>
      <p:ext uri="{BB962C8B-B14F-4D97-AF65-F5344CB8AC3E}">
        <p14:creationId xmlns:p14="http://schemas.microsoft.com/office/powerpoint/2010/main" val="3677732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BC691-46A1-412F-B52E-C30F68BE4828}"/>
              </a:ext>
            </a:extLst>
          </p:cNvPr>
          <p:cNvSpPr>
            <a:spLocks noGrp="1"/>
          </p:cNvSpPr>
          <p:nvPr>
            <p:ph type="title"/>
          </p:nvPr>
        </p:nvSpPr>
        <p:spPr/>
        <p:txBody>
          <a:bodyPr/>
          <a:lstStyle/>
          <a:p>
            <a:r>
              <a:rPr lang="en-GB" dirty="0"/>
              <a:t>Why care?</a:t>
            </a:r>
          </a:p>
        </p:txBody>
      </p:sp>
      <p:sp>
        <p:nvSpPr>
          <p:cNvPr id="3" name="Content Placeholder 2">
            <a:extLst>
              <a:ext uri="{FF2B5EF4-FFF2-40B4-BE49-F238E27FC236}">
                <a16:creationId xmlns:a16="http://schemas.microsoft.com/office/drawing/2014/main" id="{63287DC0-43BA-4425-B994-285580130269}"/>
              </a:ext>
            </a:extLst>
          </p:cNvPr>
          <p:cNvSpPr>
            <a:spLocks noGrp="1"/>
          </p:cNvSpPr>
          <p:nvPr>
            <p:ph idx="1"/>
          </p:nvPr>
        </p:nvSpPr>
        <p:spPr/>
        <p:txBody>
          <a:bodyPr>
            <a:normAutofit fontScale="77500" lnSpcReduction="20000"/>
          </a:bodyPr>
          <a:lstStyle/>
          <a:p>
            <a:pPr>
              <a:buFont typeface="Arial" panose="020B0604020202020204" pitchFamily="34" charset="0"/>
              <a:buChar char="•"/>
            </a:pPr>
            <a:r>
              <a:rPr lang="en-US" dirty="0"/>
              <a:t>Increasing expectations of the profession + Diminishing resources + Rising workload</a:t>
            </a:r>
          </a:p>
          <a:p>
            <a:pPr>
              <a:buFont typeface="Arial" panose="020B0604020202020204" pitchFamily="34" charset="0"/>
              <a:buChar char="•"/>
            </a:pPr>
            <a:r>
              <a:rPr lang="en-US" dirty="0"/>
              <a:t>76% of respondents to a recent EIS member survey reported that they felt stressed </a:t>
            </a:r>
            <a:r>
              <a:rPr lang="en-GB" dirty="0"/>
              <a:t>“</a:t>
            </a:r>
            <a:r>
              <a:rPr lang="en-US" dirty="0"/>
              <a:t>frequently</a:t>
            </a:r>
            <a:r>
              <a:rPr lang="en-GB" dirty="0"/>
              <a:t>”</a:t>
            </a:r>
            <a:r>
              <a:rPr lang="en-US" dirty="0"/>
              <a:t> or </a:t>
            </a:r>
            <a:r>
              <a:rPr lang="en-GB" dirty="0"/>
              <a:t>“</a:t>
            </a:r>
            <a:r>
              <a:rPr lang="en-US" dirty="0"/>
              <a:t>all of the time</a:t>
            </a:r>
            <a:r>
              <a:rPr lang="en-GB" dirty="0"/>
              <a:t>”</a:t>
            </a:r>
            <a:r>
              <a:rPr lang="en-US" dirty="0"/>
              <a:t> within their jobs </a:t>
            </a:r>
          </a:p>
          <a:p>
            <a:pPr>
              <a:buFont typeface="Arial" panose="020B0604020202020204" pitchFamily="34" charset="0"/>
              <a:buChar char="•"/>
            </a:pPr>
            <a:r>
              <a:rPr lang="en-US" dirty="0"/>
              <a:t>Poor work-life balance</a:t>
            </a:r>
          </a:p>
          <a:p>
            <a:pPr>
              <a:buFont typeface="Arial" panose="020B0604020202020204" pitchFamily="34" charset="0"/>
              <a:buChar char="•"/>
            </a:pPr>
            <a:r>
              <a:rPr lang="en-US" dirty="0"/>
              <a:t>Poor mental and physical health</a:t>
            </a:r>
          </a:p>
          <a:p>
            <a:pPr>
              <a:buFont typeface="Arial" panose="020B0604020202020204" pitchFamily="34" charset="0"/>
              <a:buChar char="•"/>
            </a:pPr>
            <a:r>
              <a:rPr lang="en-US" dirty="0"/>
              <a:t>Disempowerment</a:t>
            </a:r>
          </a:p>
          <a:p>
            <a:pPr>
              <a:buFont typeface="Arial" panose="020B0604020202020204" pitchFamily="34" charset="0"/>
              <a:buChar char="•"/>
            </a:pPr>
            <a:r>
              <a:rPr lang="en-US" dirty="0"/>
              <a:t>Negative impact on teachers in personal and professional lives</a:t>
            </a:r>
          </a:p>
          <a:p>
            <a:pPr>
              <a:buFont typeface="Arial" panose="020B0604020202020204" pitchFamily="34" charset="0"/>
              <a:buChar char="•"/>
            </a:pPr>
            <a:r>
              <a:rPr lang="en-US" dirty="0"/>
              <a:t>Unsustainable</a:t>
            </a:r>
          </a:p>
          <a:p>
            <a:pPr>
              <a:buFont typeface="Arial" panose="020B0604020202020204" pitchFamily="34" charset="0"/>
              <a:buChar char="•"/>
            </a:pPr>
            <a:r>
              <a:rPr lang="en-US" dirty="0"/>
              <a:t>Negative impact on young people’s learning experience</a:t>
            </a:r>
          </a:p>
          <a:p>
            <a:pPr>
              <a:buFont typeface="Arial" panose="020B0604020202020204" pitchFamily="34" charset="0"/>
              <a:buChar char="•"/>
            </a:pPr>
            <a:r>
              <a:rPr lang="en-GB" dirty="0"/>
              <a:t>Need to ensure and maintain one’s own wellbeing as a professional as well as a personal one. </a:t>
            </a:r>
          </a:p>
          <a:p>
            <a:endParaRPr lang="en-GB" dirty="0"/>
          </a:p>
        </p:txBody>
      </p:sp>
    </p:spTree>
    <p:extLst>
      <p:ext uri="{BB962C8B-B14F-4D97-AF65-F5344CB8AC3E}">
        <p14:creationId xmlns:p14="http://schemas.microsoft.com/office/powerpoint/2010/main" val="3676161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98B19-2CB0-4CA0-B0C0-44F13AFB6D8C}"/>
              </a:ext>
            </a:extLst>
          </p:cNvPr>
          <p:cNvSpPr>
            <a:spLocks noGrp="1"/>
          </p:cNvSpPr>
          <p:nvPr>
            <p:ph type="title"/>
          </p:nvPr>
        </p:nvSpPr>
        <p:spPr/>
        <p:txBody>
          <a:bodyPr/>
          <a:lstStyle/>
          <a:p>
            <a:r>
              <a:rPr lang="en-GB" dirty="0"/>
              <a:t>Scotland: OECD Outlier</a:t>
            </a:r>
          </a:p>
        </p:txBody>
      </p:sp>
      <p:sp>
        <p:nvSpPr>
          <p:cNvPr id="3" name="Content Placeholder 2">
            <a:extLst>
              <a:ext uri="{FF2B5EF4-FFF2-40B4-BE49-F238E27FC236}">
                <a16:creationId xmlns:a16="http://schemas.microsoft.com/office/drawing/2014/main" id="{9DB85B50-336E-432A-8195-835BCDD7D3F1}"/>
              </a:ext>
            </a:extLst>
          </p:cNvPr>
          <p:cNvSpPr>
            <a:spLocks noGrp="1"/>
          </p:cNvSpPr>
          <p:nvPr>
            <p:ph idx="1"/>
          </p:nvPr>
        </p:nvSpPr>
        <p:spPr/>
        <p:txBody>
          <a:bodyPr/>
          <a:lstStyle/>
          <a:p>
            <a:pPr marL="0" indent="0">
              <a:buNone/>
            </a:pPr>
            <a:endParaRPr lang="en-GB" sz="2800" dirty="0"/>
          </a:p>
          <a:p>
            <a:pPr marL="0" indent="0">
              <a:buNone/>
            </a:pPr>
            <a:endParaRPr lang="en-GB" sz="2800" dirty="0"/>
          </a:p>
        </p:txBody>
      </p:sp>
      <p:pic>
        <p:nvPicPr>
          <p:cNvPr id="11" name="Picture 10" descr="A screenshot of a cell phone&#10;&#10;Description automatically generated">
            <a:extLst>
              <a:ext uri="{FF2B5EF4-FFF2-40B4-BE49-F238E27FC236}">
                <a16:creationId xmlns:a16="http://schemas.microsoft.com/office/drawing/2014/main" id="{ED721391-5300-4133-A739-59B3E69C8B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5719" y="1744252"/>
            <a:ext cx="6183086" cy="4785539"/>
          </a:xfrm>
          <a:prstGeom prst="rect">
            <a:avLst/>
          </a:prstGeom>
        </p:spPr>
      </p:pic>
      <p:pic>
        <p:nvPicPr>
          <p:cNvPr id="4" name="Picture 3">
            <a:extLst>
              <a:ext uri="{FF2B5EF4-FFF2-40B4-BE49-F238E27FC236}">
                <a16:creationId xmlns:a16="http://schemas.microsoft.com/office/drawing/2014/main" id="{65203742-DE05-44E0-8FE3-9969033312B8}"/>
              </a:ext>
            </a:extLst>
          </p:cNvPr>
          <p:cNvPicPr>
            <a:picLocks noChangeAspect="1"/>
          </p:cNvPicPr>
          <p:nvPr/>
        </p:nvPicPr>
        <p:blipFill>
          <a:blip r:embed="rId4"/>
          <a:stretch>
            <a:fillRect/>
          </a:stretch>
        </p:blipFill>
        <p:spPr>
          <a:xfrm>
            <a:off x="0" y="5468854"/>
            <a:ext cx="1727963" cy="1389146"/>
          </a:xfrm>
          <a:prstGeom prst="rect">
            <a:avLst/>
          </a:prstGeom>
        </p:spPr>
      </p:pic>
      <p:sp>
        <p:nvSpPr>
          <p:cNvPr id="5" name="Oval 4">
            <a:extLst>
              <a:ext uri="{FF2B5EF4-FFF2-40B4-BE49-F238E27FC236}">
                <a16:creationId xmlns:a16="http://schemas.microsoft.com/office/drawing/2014/main" id="{8B3CCF0B-1DA9-4C54-A33B-6C155E9CB069}"/>
              </a:ext>
            </a:extLst>
          </p:cNvPr>
          <p:cNvSpPr/>
          <p:nvPr/>
        </p:nvSpPr>
        <p:spPr bwMode="auto">
          <a:xfrm>
            <a:off x="4732020" y="2823210"/>
            <a:ext cx="697230" cy="562727"/>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428613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b="1" dirty="0"/>
              <a:t>Introduction</a:t>
            </a:r>
            <a:r>
              <a:rPr lang="en-US" dirty="0"/>
              <a:t> </a:t>
            </a:r>
          </a:p>
        </p:txBody>
      </p:sp>
      <p:sp>
        <p:nvSpPr>
          <p:cNvPr id="4099" name="Rectangle 3"/>
          <p:cNvSpPr>
            <a:spLocks noGrp="1" noChangeArrowheads="1"/>
          </p:cNvSpPr>
          <p:nvPr>
            <p:ph idx="1"/>
          </p:nvPr>
        </p:nvSpPr>
        <p:spPr>
          <a:xfrm>
            <a:off x="616063" y="2157731"/>
            <a:ext cx="8065294" cy="3766185"/>
          </a:xfrm>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t">
            <a:normAutofit fontScale="85000" lnSpcReduction="20000"/>
          </a:bodyPr>
          <a:lstStyle/>
          <a:p>
            <a:pPr eaLnBrk="1" hangingPunct="1">
              <a:buFont typeface="Wingdings" panose="05000000000000000000" pitchFamily="2" charset="2"/>
              <a:buChar char="q"/>
              <a:defRPr/>
            </a:pPr>
            <a:r>
              <a:rPr lang="en-US" dirty="0">
                <a:latin typeface="Century Gothic"/>
              </a:rPr>
              <a:t> WTA at school level- </a:t>
            </a:r>
            <a:r>
              <a:rPr lang="en-US" u="sng" dirty="0">
                <a:latin typeface="Century Gothic"/>
              </a:rPr>
              <a:t>collective agreement </a:t>
            </a:r>
            <a:r>
              <a:rPr lang="en-US" dirty="0">
                <a:latin typeface="Century Gothic"/>
              </a:rPr>
              <a:t>reached </a:t>
            </a:r>
          </a:p>
          <a:p>
            <a:pPr marL="0" indent="0" eaLnBrk="1" hangingPunct="1">
              <a:buNone/>
              <a:defRPr/>
            </a:pPr>
            <a:r>
              <a:rPr lang="en-US" dirty="0">
                <a:latin typeface="Century Gothic"/>
              </a:rPr>
              <a:t>between trade union(s) and Head Teacher. </a:t>
            </a:r>
          </a:p>
          <a:p>
            <a:pPr eaLnBrk="1" hangingPunct="1">
              <a:buFont typeface="Wingdings" panose="05000000000000000000" pitchFamily="2" charset="2"/>
              <a:buChar char="q"/>
              <a:defRPr/>
            </a:pPr>
            <a:endParaRPr lang="en-US" dirty="0">
              <a:latin typeface="Century Gothic"/>
            </a:endParaRPr>
          </a:p>
          <a:p>
            <a:pPr>
              <a:buFont typeface="Wingdings" panose="05000000000000000000" pitchFamily="2" charset="2"/>
              <a:buChar char="q"/>
              <a:defRPr/>
            </a:pPr>
            <a:r>
              <a:rPr lang="en-US" dirty="0">
                <a:solidFill>
                  <a:srgbClr val="262626"/>
                </a:solidFill>
                <a:latin typeface="Century Gothic"/>
              </a:rPr>
              <a:t> Must take account of LNCT advice-</a:t>
            </a:r>
          </a:p>
          <a:p>
            <a:pPr marL="0" indent="0">
              <a:buNone/>
              <a:defRPr/>
            </a:pPr>
            <a:r>
              <a:rPr lang="en-GB" sz="2600" dirty="0">
                <a:hlinkClick r:id="rId3"/>
              </a:rPr>
              <a:t>https://www.snct.org.uk/lnctAgreements.php</a:t>
            </a:r>
            <a:endParaRPr lang="en-US" sz="2600" dirty="0">
              <a:solidFill>
                <a:srgbClr val="262626"/>
              </a:solidFill>
              <a:latin typeface="Century Gothic"/>
            </a:endParaRPr>
          </a:p>
          <a:p>
            <a:pPr eaLnBrk="1" hangingPunct="1">
              <a:buFont typeface="Wingdings" panose="05000000000000000000" pitchFamily="2" charset="2"/>
              <a:buChar char="q"/>
              <a:defRPr/>
            </a:pPr>
            <a:endParaRPr lang="en-US" dirty="0">
              <a:latin typeface="Century Gothic"/>
            </a:endParaRPr>
          </a:p>
          <a:p>
            <a:pPr eaLnBrk="1" hangingPunct="1">
              <a:buFont typeface="Wingdings" panose="05000000000000000000" pitchFamily="2" charset="2"/>
              <a:buChar char="q"/>
              <a:defRPr/>
            </a:pPr>
            <a:r>
              <a:rPr lang="en-US" dirty="0">
                <a:latin typeface="Century Gothic"/>
              </a:rPr>
              <a:t> Binding on all members of teaching staff in the </a:t>
            </a:r>
          </a:p>
          <a:p>
            <a:pPr marL="0" indent="0" eaLnBrk="1" hangingPunct="1">
              <a:buNone/>
              <a:defRPr/>
            </a:pPr>
            <a:r>
              <a:rPr lang="en-US" dirty="0">
                <a:latin typeface="Century Gothic"/>
              </a:rPr>
              <a:t>establishment, including promoted post holders.</a:t>
            </a:r>
          </a:p>
          <a:p>
            <a:pPr eaLnBrk="1" hangingPunct="1">
              <a:buFont typeface="Wingdings" panose="05000000000000000000" pitchFamily="2" charset="2"/>
              <a:buChar char="q"/>
              <a:defRPr/>
            </a:pPr>
            <a:endParaRPr lang="en-US" dirty="0">
              <a:latin typeface="Century Gothic"/>
            </a:endParaRPr>
          </a:p>
          <a:p>
            <a:pPr eaLnBrk="1" hangingPunct="1">
              <a:buFont typeface="Wingdings" panose="05000000000000000000" pitchFamily="2" charset="2"/>
              <a:buChar char="q"/>
              <a:defRPr/>
            </a:pPr>
            <a:r>
              <a:rPr lang="en-US" dirty="0">
                <a:latin typeface="Century Gothic"/>
              </a:rPr>
              <a:t> Signed-off as agreed by Rep and Head Teacher.</a:t>
            </a:r>
          </a:p>
          <a:p>
            <a:pPr eaLnBrk="1" hangingPunct="1">
              <a:defRPr/>
            </a:pPr>
            <a:endParaRPr 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b="1" dirty="0"/>
              <a:t>What is excessive workload?</a:t>
            </a:r>
          </a:p>
        </p:txBody>
      </p:sp>
      <p:sp>
        <p:nvSpPr>
          <p:cNvPr id="7171" name="Rectangle 3"/>
          <p:cNvSpPr>
            <a:spLocks noGrp="1" noChangeArrowheads="1"/>
          </p:cNvSpPr>
          <p:nvPr>
            <p:ph idx="1"/>
          </p:nvPr>
        </p:nvSpPr>
        <p:spPr>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t">
            <a:normAutofit fontScale="92500" lnSpcReduction="10000"/>
          </a:bodyPr>
          <a:lstStyle/>
          <a:p>
            <a:pPr>
              <a:buFont typeface="Wingdings" panose="05000000000000000000" pitchFamily="2" charset="2"/>
              <a:buChar char="q"/>
              <a:defRPr/>
            </a:pPr>
            <a:r>
              <a:rPr lang="en-US" i="1" dirty="0">
                <a:solidFill>
                  <a:schemeClr val="tx1"/>
                </a:solidFill>
                <a:latin typeface="Century Gothic"/>
              </a:rPr>
              <a:t> Anything that makes it impossible for teaching staff to complete their duties within the 35-hour week *</a:t>
            </a:r>
          </a:p>
          <a:p>
            <a:pPr>
              <a:buFont typeface="Wingdings" panose="05000000000000000000" pitchFamily="2" charset="2"/>
              <a:buChar char="q"/>
              <a:defRPr/>
            </a:pPr>
            <a:endParaRPr lang="en-US" i="1" dirty="0">
              <a:solidFill>
                <a:schemeClr val="tx1"/>
              </a:solidFill>
              <a:latin typeface="Century Gothic"/>
            </a:endParaRPr>
          </a:p>
          <a:p>
            <a:pPr>
              <a:buFont typeface="Wingdings" panose="05000000000000000000" pitchFamily="2" charset="2"/>
              <a:buChar char="q"/>
              <a:defRPr/>
            </a:pPr>
            <a:r>
              <a:rPr lang="en-GB" dirty="0">
                <a:solidFill>
                  <a:srgbClr val="000000"/>
                </a:solidFill>
                <a:latin typeface="Century Gothic"/>
              </a:rPr>
              <a:t> Climate of collegiality must underpin enhanced professional role of teachers</a:t>
            </a:r>
            <a:r>
              <a:rPr lang="en-US" dirty="0">
                <a:solidFill>
                  <a:srgbClr val="000000"/>
                </a:solidFill>
                <a:latin typeface="Century Gothic"/>
              </a:rPr>
              <a:t> </a:t>
            </a:r>
          </a:p>
          <a:p>
            <a:pPr>
              <a:buFont typeface="Wingdings" panose="05000000000000000000" pitchFamily="2" charset="2"/>
              <a:buChar char="q"/>
              <a:defRPr/>
            </a:pPr>
            <a:endParaRPr lang="en-US" dirty="0">
              <a:solidFill>
                <a:srgbClr val="000000"/>
              </a:solidFill>
              <a:latin typeface="Century Gothic"/>
            </a:endParaRPr>
          </a:p>
          <a:p>
            <a:pPr>
              <a:buFont typeface="Wingdings" panose="05000000000000000000" pitchFamily="2" charset="2"/>
              <a:buChar char="q"/>
              <a:defRPr/>
            </a:pPr>
            <a:r>
              <a:rPr lang="en-GB" dirty="0">
                <a:solidFill>
                  <a:srgbClr val="000000"/>
                </a:solidFill>
                <a:latin typeface="Century Gothic"/>
              </a:rPr>
              <a:t> Due regard to workload and contractual obligations to allow time for core role as leaders of learning </a:t>
            </a:r>
          </a:p>
          <a:p>
            <a:pPr>
              <a:defRPr/>
            </a:pPr>
            <a:endParaRPr lang="en-US" i="1" dirty="0">
              <a:solidFill>
                <a:srgbClr val="000000"/>
              </a:solidFill>
              <a:latin typeface="Arial"/>
            </a:endParaRPr>
          </a:p>
          <a:p>
            <a:pPr marL="0" indent="0">
              <a:buNone/>
              <a:defRPr/>
            </a:pPr>
            <a:r>
              <a:rPr lang="en-US" sz="1800" dirty="0"/>
              <a:t>*</a:t>
            </a:r>
            <a:r>
              <a:rPr lang="en-US" sz="2600" b="1" dirty="0"/>
              <a:t>SNCT</a:t>
            </a:r>
            <a:r>
              <a:rPr lang="en-US" sz="2600" dirty="0"/>
              <a:t> </a:t>
            </a:r>
            <a:r>
              <a:rPr lang="en-US" sz="1800" dirty="0">
                <a:solidFill>
                  <a:schemeClr val="tx1"/>
                </a:solidFill>
                <a:latin typeface="ArialMT"/>
              </a:rPr>
              <a:t>Statement of Teacher Professionalism (Part 2: Appendix 2.6) </a:t>
            </a:r>
          </a:p>
          <a:p>
            <a:pPr>
              <a:defRPr/>
            </a:pPr>
            <a:endParaRPr 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b="1" dirty="0"/>
              <a:t>Concepts of Time</a:t>
            </a:r>
          </a:p>
        </p:txBody>
      </p:sp>
      <p:sp>
        <p:nvSpPr>
          <p:cNvPr id="9219" name="Rectangle 3"/>
          <p:cNvSpPr>
            <a:spLocks noGrp="1" noChangeArrowheads="1"/>
          </p:cNvSpPr>
          <p:nvPr>
            <p:ph idx="1"/>
          </p:nvPr>
        </p:nvSpPr>
        <p:spPr>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t">
            <a:normAutofit/>
          </a:bodyPr>
          <a:lstStyle/>
          <a:p>
            <a:pPr eaLnBrk="1" hangingPunct="1">
              <a:buFont typeface="Wingdings" panose="05000000000000000000" pitchFamily="2" charset="2"/>
              <a:buChar char="q"/>
              <a:defRPr/>
            </a:pPr>
            <a:r>
              <a:rPr lang="en-US" dirty="0">
                <a:latin typeface="Century Gothic"/>
              </a:rPr>
              <a:t>  </a:t>
            </a:r>
            <a:r>
              <a:rPr lang="en-GB" dirty="0">
                <a:solidFill>
                  <a:srgbClr val="000000"/>
                </a:solidFill>
                <a:latin typeface="Century Gothic"/>
              </a:rPr>
              <a:t>35 hour working week - 22.5 hours class contact maximum </a:t>
            </a:r>
            <a:endParaRPr lang="en-US" dirty="0">
              <a:solidFill>
                <a:schemeClr val="tx1"/>
              </a:solidFill>
            </a:endParaRPr>
          </a:p>
          <a:p>
            <a:pPr eaLnBrk="1" hangingPunct="1">
              <a:buFont typeface="Wingdings" panose="05000000000000000000" pitchFamily="2" charset="2"/>
              <a:buChar char="q"/>
              <a:defRPr/>
            </a:pPr>
            <a:r>
              <a:rPr lang="en-GB" dirty="0">
                <a:solidFill>
                  <a:srgbClr val="000000"/>
                </a:solidFill>
                <a:latin typeface="Century Gothic"/>
              </a:rPr>
              <a:t>  7.5 hours  (1/3 class contact time)for </a:t>
            </a:r>
            <a:r>
              <a:rPr lang="en-GB" b="1" dirty="0">
                <a:solidFill>
                  <a:srgbClr val="000000"/>
                </a:solidFill>
                <a:latin typeface="Century Gothic"/>
              </a:rPr>
              <a:t>personal </a:t>
            </a:r>
            <a:r>
              <a:rPr lang="en-GB" dirty="0">
                <a:solidFill>
                  <a:srgbClr val="000000"/>
                </a:solidFill>
                <a:latin typeface="Century Gothic"/>
              </a:rPr>
              <a:t>planning and preparation </a:t>
            </a:r>
          </a:p>
          <a:p>
            <a:pPr eaLnBrk="1" hangingPunct="1">
              <a:buFont typeface="Wingdings" panose="05000000000000000000" pitchFamily="2" charset="2"/>
              <a:buChar char="q"/>
              <a:defRPr/>
            </a:pPr>
            <a:r>
              <a:rPr lang="en-GB" b="1" dirty="0">
                <a:solidFill>
                  <a:srgbClr val="000000"/>
                </a:solidFill>
                <a:latin typeface="Century Gothic"/>
              </a:rPr>
              <a:t>  5 hours weekly</a:t>
            </a:r>
            <a:r>
              <a:rPr lang="en-GB" dirty="0">
                <a:solidFill>
                  <a:srgbClr val="000000"/>
                </a:solidFill>
                <a:latin typeface="Century Gothic"/>
              </a:rPr>
              <a:t> for collegiate work </a:t>
            </a:r>
            <a:endParaRPr lang="en-US" dirty="0">
              <a:solidFill>
                <a:schemeClr val="tx1"/>
              </a:solidFill>
              <a:latin typeface="Century Gothic"/>
            </a:endParaRPr>
          </a:p>
          <a:p>
            <a:pPr>
              <a:buFont typeface="Wingdings" panose="05000000000000000000" pitchFamily="2" charset="2"/>
              <a:buChar char="q"/>
              <a:defRPr/>
            </a:pPr>
            <a:r>
              <a:rPr lang="en-GB" dirty="0">
                <a:solidFill>
                  <a:srgbClr val="000000"/>
                </a:solidFill>
                <a:latin typeface="Century Gothic"/>
              </a:rPr>
              <a:t> 195 hours annually (39 working weeks x 5 hours)</a:t>
            </a:r>
          </a:p>
          <a:p>
            <a:pPr>
              <a:buFont typeface="Wingdings" panose="05000000000000000000" pitchFamily="2" charset="2"/>
              <a:buChar char="q"/>
              <a:defRPr/>
            </a:pPr>
            <a:r>
              <a:rPr lang="en-GB" dirty="0">
                <a:solidFill>
                  <a:schemeClr val="tx1"/>
                </a:solidFill>
                <a:latin typeface="Century Gothic"/>
              </a:rPr>
              <a:t> Part-time staff on pro-rata basis</a:t>
            </a:r>
            <a:endParaRPr lang="en-US" dirty="0">
              <a:solidFill>
                <a:srgbClr val="000000"/>
              </a:solidFill>
              <a:latin typeface="Century Gothic"/>
            </a:endParaRPr>
          </a:p>
          <a:p>
            <a:pPr>
              <a:defRPr/>
            </a:pPr>
            <a:endParaRPr lang="en-US" dirty="0">
              <a:latin typeface="Century Gothic"/>
            </a:endParaRPr>
          </a:p>
          <a:p>
            <a:pPr marL="0" indent="0">
              <a:buNone/>
              <a:defRPr/>
            </a:pPr>
            <a:endParaRPr lang="en-US" dirty="0">
              <a:latin typeface="Calibri Ligh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anim calcmode="lin" valueType="num">
                                      <p:cBhvr additive="base">
                                        <p:cTn id="7" dur="500" fill="hold"/>
                                        <p:tgtEl>
                                          <p:spTgt spid="9219">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2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219">
                                            <p:txEl>
                                              <p:pRg st="2" end="2"/>
                                            </p:txEl>
                                          </p:spTgt>
                                        </p:tgtEl>
                                        <p:attrNameLst>
                                          <p:attrName>style.visibility</p:attrName>
                                        </p:attrNameLst>
                                      </p:cBhvr>
                                      <p:to>
                                        <p:strVal val="visible"/>
                                      </p:to>
                                    </p:set>
                                    <p:anim calcmode="lin" valueType="num">
                                      <p:cBhvr additive="base">
                                        <p:cTn id="13" dur="500" fill="hold"/>
                                        <p:tgtEl>
                                          <p:spTgt spid="9219">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anim calcmode="lin" valueType="num">
                                      <p:cBhvr additive="base">
                                        <p:cTn id="19" dur="500" fill="hold"/>
                                        <p:tgtEl>
                                          <p:spTgt spid="9219">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2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219">
                                            <p:txEl>
                                              <p:pRg st="4" end="4"/>
                                            </p:txEl>
                                          </p:spTgt>
                                        </p:tgtEl>
                                        <p:attrNameLst>
                                          <p:attrName>style.visibility</p:attrName>
                                        </p:attrNameLst>
                                      </p:cBhvr>
                                      <p:to>
                                        <p:strVal val="visible"/>
                                      </p:to>
                                    </p:set>
                                    <p:anim calcmode="lin" valueType="num">
                                      <p:cBhvr additive="base">
                                        <p:cTn id="25" dur="500" fill="hold"/>
                                        <p:tgtEl>
                                          <p:spTgt spid="9219">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2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219">
                                            <p:txEl>
                                              <p:pRg st="4" end="4"/>
                                            </p:txEl>
                                          </p:spTgt>
                                        </p:tgtEl>
                                        <p:attrNameLst>
                                          <p:attrName>style.visibility</p:attrName>
                                        </p:attrNameLst>
                                      </p:cBhvr>
                                      <p:to>
                                        <p:strVal val="visible"/>
                                      </p:to>
                                    </p:set>
                                    <p:anim calcmode="lin" valueType="num">
                                      <p:cBhvr additive="base">
                                        <p:cTn id="31" dur="500" fill="hold"/>
                                        <p:tgtEl>
                                          <p:spTgt spid="921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921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b="1" dirty="0"/>
              <a:t>Core Collegiate Activities</a:t>
            </a:r>
          </a:p>
        </p:txBody>
      </p:sp>
      <p:sp>
        <p:nvSpPr>
          <p:cNvPr id="8195" name="Rectangle 3"/>
          <p:cNvSpPr>
            <a:spLocks noGrp="1" noChangeArrowheads="1"/>
          </p:cNvSpPr>
          <p:nvPr>
            <p:ph idx="1"/>
          </p:nvPr>
        </p:nvSpPr>
        <p:spPr>
          <a:xfrm>
            <a:off x="457200" y="1821543"/>
            <a:ext cx="8229600" cy="4487182"/>
          </a:xfrm>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t">
            <a:normAutofit/>
          </a:bodyPr>
          <a:lstStyle/>
          <a:p>
            <a:pPr eaLnBrk="1" hangingPunct="1">
              <a:buFont typeface="Wingdings" panose="05000000000000000000" pitchFamily="2" charset="2"/>
              <a:buChar char="Ø"/>
              <a:defRPr/>
            </a:pPr>
            <a:r>
              <a:rPr lang="en-US" sz="2200" dirty="0">
                <a:latin typeface="Century Gothic"/>
              </a:rPr>
              <a:t>Additional Time for Preparation and Correction</a:t>
            </a:r>
          </a:p>
          <a:p>
            <a:pPr eaLnBrk="1" hangingPunct="1">
              <a:buFont typeface="Wingdings" panose="05000000000000000000" pitchFamily="2" charset="2"/>
              <a:buChar char="Ø"/>
              <a:defRPr/>
            </a:pPr>
            <a:r>
              <a:rPr lang="en-US" sz="2200" dirty="0">
                <a:latin typeface="Century Gothic"/>
              </a:rPr>
              <a:t>Parents’ Meetings (prep, travel time, follow-up time)</a:t>
            </a:r>
          </a:p>
          <a:p>
            <a:pPr eaLnBrk="1" hangingPunct="1">
              <a:buFont typeface="Wingdings" panose="05000000000000000000" pitchFamily="2" charset="2"/>
              <a:buChar char="Ø"/>
              <a:defRPr/>
            </a:pPr>
            <a:r>
              <a:rPr lang="en-US" sz="2200" dirty="0">
                <a:latin typeface="Century Gothic"/>
              </a:rPr>
              <a:t>Reporting to Parents</a:t>
            </a:r>
          </a:p>
          <a:p>
            <a:pPr eaLnBrk="1" hangingPunct="1">
              <a:buFont typeface="Wingdings" panose="05000000000000000000" pitchFamily="2" charset="2"/>
              <a:buChar char="Ø"/>
              <a:defRPr/>
            </a:pPr>
            <a:r>
              <a:rPr lang="en-US" sz="2200" dirty="0">
                <a:latin typeface="Century Gothic"/>
              </a:rPr>
              <a:t>Formal Assessment</a:t>
            </a:r>
          </a:p>
          <a:p>
            <a:pPr eaLnBrk="1" hangingPunct="1">
              <a:buFont typeface="Wingdings" panose="05000000000000000000" pitchFamily="2" charset="2"/>
              <a:buChar char="Ø"/>
              <a:defRPr/>
            </a:pPr>
            <a:r>
              <a:rPr lang="en-US" sz="2200" dirty="0">
                <a:latin typeface="Century Gothic"/>
              </a:rPr>
              <a:t>Planning </a:t>
            </a:r>
          </a:p>
          <a:p>
            <a:pPr eaLnBrk="1" hangingPunct="1">
              <a:buFont typeface="Wingdings" panose="05000000000000000000" pitchFamily="2" charset="2"/>
              <a:buChar char="Ø"/>
              <a:defRPr/>
            </a:pPr>
            <a:r>
              <a:rPr lang="en-US" sz="2200" dirty="0">
                <a:latin typeface="Century Gothic"/>
              </a:rPr>
              <a:t>Staff Meetings</a:t>
            </a:r>
          </a:p>
          <a:p>
            <a:pPr eaLnBrk="1" hangingPunct="1">
              <a:buFont typeface="Wingdings" panose="05000000000000000000" pitchFamily="2" charset="2"/>
              <a:buChar char="Ø"/>
              <a:defRPr/>
            </a:pPr>
            <a:r>
              <a:rPr lang="en-US" sz="2200" dirty="0">
                <a:latin typeface="Century Gothic"/>
              </a:rPr>
              <a:t>PRD</a:t>
            </a:r>
          </a:p>
          <a:p>
            <a:pPr eaLnBrk="1" hangingPunct="1">
              <a:buFont typeface="Wingdings" panose="05000000000000000000" pitchFamily="2" charset="2"/>
              <a:buChar char="Ø"/>
              <a:defRPr/>
            </a:pPr>
            <a:r>
              <a:rPr lang="en-US" sz="2200" dirty="0">
                <a:latin typeface="Century Gothic"/>
              </a:rPr>
              <a:t>Trade Union Meetings </a:t>
            </a:r>
          </a:p>
          <a:p>
            <a:pPr eaLnBrk="1" hangingPunct="1">
              <a:buFont typeface="Wingdings" panose="05000000000000000000" pitchFamily="2" charset="2"/>
              <a:buChar char="Ø"/>
              <a:defRPr/>
            </a:pPr>
            <a:r>
              <a:rPr lang="en-US" sz="2200" dirty="0">
                <a:latin typeface="Century Gothic"/>
              </a:rPr>
              <a:t>Flexibility </a:t>
            </a:r>
            <a:r>
              <a:rPr lang="en-US" sz="2200" b="1" dirty="0">
                <a:latin typeface="Century Gothic"/>
              </a:rPr>
              <a:t>(EIS recommends at least 20 hours</a:t>
            </a:r>
            <a:r>
              <a:rPr lang="en-US" sz="2400" b="1" dirty="0">
                <a:latin typeface="Century Gothic"/>
              </a:rPr>
              <a:t>)</a:t>
            </a:r>
          </a:p>
          <a:p>
            <a:pPr>
              <a:defRPr/>
            </a:pPr>
            <a:r>
              <a:rPr lang="en-US" sz="2200" dirty="0">
                <a:latin typeface="Century Gothic"/>
              </a:rPr>
              <a:t>* Additional Supervised Pupil Activity</a:t>
            </a:r>
          </a:p>
          <a:p>
            <a:pPr eaLnBrk="1" hangingPunct="1">
              <a:defRPr/>
            </a:pPr>
            <a:endParaRPr lang="en-US" sz="2400" dirty="0">
              <a:latin typeface="Century Gothic"/>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defRPr/>
            </a:pPr>
            <a:r>
              <a:rPr lang="en-US" b="1" dirty="0">
                <a:solidFill>
                  <a:srgbClr val="50B4C8"/>
                </a:solidFill>
                <a:latin typeface="Calibri Light"/>
              </a:rPr>
              <a:t>School Negotiating Group </a:t>
            </a:r>
          </a:p>
        </p:txBody>
      </p:sp>
      <p:sp>
        <p:nvSpPr>
          <p:cNvPr id="10243" name="Rectangle 3"/>
          <p:cNvSpPr>
            <a:spLocks noGrp="1" noChangeArrowheads="1"/>
          </p:cNvSpPr>
          <p:nvPr>
            <p:ph idx="1"/>
          </p:nvPr>
        </p:nvSpPr>
        <p:spPr>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chor="t">
            <a:normAutofit/>
          </a:bodyPr>
          <a:lstStyle/>
          <a:p>
            <a:pPr>
              <a:buFont typeface="Wingdings" panose="05000000000000000000" pitchFamily="2" charset="2"/>
              <a:buChar char="q"/>
              <a:defRPr/>
            </a:pPr>
            <a:r>
              <a:rPr lang="en-US" dirty="0">
                <a:solidFill>
                  <a:srgbClr val="262626"/>
                </a:solidFill>
                <a:latin typeface="Calibri Light"/>
              </a:rPr>
              <a:t> </a:t>
            </a:r>
            <a:r>
              <a:rPr lang="en-GB" dirty="0">
                <a:solidFill>
                  <a:srgbClr val="000000"/>
                </a:solidFill>
                <a:latin typeface="Century Gothic"/>
              </a:rPr>
              <a:t>10 staff or less – everyone in! </a:t>
            </a:r>
            <a:endParaRPr lang="en-US" dirty="0">
              <a:solidFill>
                <a:schemeClr val="tx1"/>
              </a:solidFill>
            </a:endParaRPr>
          </a:p>
          <a:p>
            <a:pPr eaLnBrk="1" hangingPunct="1">
              <a:buFont typeface="Wingdings" panose="05000000000000000000" pitchFamily="2" charset="2"/>
              <a:buChar char="q"/>
              <a:defRPr/>
            </a:pPr>
            <a:r>
              <a:rPr lang="en-GB" dirty="0">
                <a:solidFill>
                  <a:srgbClr val="000000"/>
                </a:solidFill>
                <a:latin typeface="Century Gothic"/>
              </a:rPr>
              <a:t> Management Side –max 3 SMT </a:t>
            </a:r>
          </a:p>
          <a:p>
            <a:pPr eaLnBrk="1" hangingPunct="1">
              <a:buFont typeface="Wingdings" panose="05000000000000000000" pitchFamily="2" charset="2"/>
              <a:buChar char="q"/>
              <a:defRPr/>
            </a:pPr>
            <a:r>
              <a:rPr lang="en-GB" dirty="0">
                <a:solidFill>
                  <a:srgbClr val="000000"/>
                </a:solidFill>
                <a:latin typeface="Century Gothic"/>
              </a:rPr>
              <a:t> Teachers’ Side – largest union in establishment nominates their Convenor </a:t>
            </a:r>
          </a:p>
          <a:p>
            <a:pPr eaLnBrk="1" hangingPunct="1">
              <a:buFont typeface="Wingdings" panose="05000000000000000000" pitchFamily="2" charset="2"/>
              <a:buChar char="q"/>
              <a:defRPr/>
            </a:pPr>
            <a:r>
              <a:rPr lang="en-GB" dirty="0">
                <a:solidFill>
                  <a:srgbClr val="000000"/>
                </a:solidFill>
                <a:latin typeface="Century Gothic"/>
              </a:rPr>
              <a:t> Max number of members on Teachers’ side 5 – should reflect balance of union membership </a:t>
            </a:r>
            <a:endParaRPr lang="en-US" dirty="0">
              <a:solidFill>
                <a:schemeClr val="tx1"/>
              </a:solidFill>
            </a:endParaRPr>
          </a:p>
          <a:p>
            <a:pPr>
              <a:buFont typeface="Wingdings" panose="05000000000000000000" pitchFamily="2" charset="2"/>
              <a:buChar char="q"/>
              <a:defRPr/>
            </a:pPr>
            <a:r>
              <a:rPr lang="en-GB" dirty="0">
                <a:solidFill>
                  <a:srgbClr val="000000"/>
                </a:solidFill>
                <a:latin typeface="Century Gothic"/>
              </a:rPr>
              <a:t> Convenor of Teachers’ Side determines its representation on the group</a:t>
            </a:r>
            <a:endParaRPr lang="en-US" dirty="0">
              <a:solidFill>
                <a:srgbClr val="000000"/>
              </a:solidFill>
            </a:endParaRPr>
          </a:p>
          <a:p>
            <a:pPr>
              <a:defRPr/>
            </a:pPr>
            <a:endParaRPr lang="en-US" dirty="0">
              <a:solidFill>
                <a:schemeClr val="tx1"/>
              </a:solidFill>
            </a:endParaRPr>
          </a:p>
          <a:p>
            <a:pPr eaLnBrk="1" hangingPunct="1">
              <a:defRPr/>
            </a:pPr>
            <a:endParaRPr lang="en-US" dirty="0"/>
          </a:p>
        </p:txBody>
      </p:sp>
    </p:spTree>
  </p:cSld>
  <p:clrMapOvr>
    <a:masterClrMapping/>
  </p:clrMapOvr>
  <p:transition/>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935AF010249034AAB6766889148B100" ma:contentTypeVersion="4" ma:contentTypeDescription="Create a new document." ma:contentTypeScope="" ma:versionID="57cf2637c45a3732c49ef44259091327">
  <xsd:schema xmlns:xsd="http://www.w3.org/2001/XMLSchema" xmlns:xs="http://www.w3.org/2001/XMLSchema" xmlns:p="http://schemas.microsoft.com/office/2006/metadata/properties" xmlns:ns2="b8398db0-8a29-47dc-8b19-16484e72f23d" xmlns:ns3="a6b7957a-e257-40b7-a13d-44f27b605319" targetNamespace="http://schemas.microsoft.com/office/2006/metadata/properties" ma:root="true" ma:fieldsID="0d818541845dce1af4237e79fd63f409" ns2:_="" ns3:_="">
    <xsd:import namespace="b8398db0-8a29-47dc-8b19-16484e72f23d"/>
    <xsd:import namespace="a6b7957a-e257-40b7-a13d-44f27b60531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398db0-8a29-47dc-8b19-16484e72f23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6b7957a-e257-40b7-a13d-44f27b605319"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A88739-C929-485A-8E65-F991A96523F5}">
  <ds:schemaRefs>
    <ds:schemaRef ds:uri="http://schemas.microsoft.com/sharepoint/v3/contenttype/forms"/>
  </ds:schemaRefs>
</ds:datastoreItem>
</file>

<file path=customXml/itemProps2.xml><?xml version="1.0" encoding="utf-8"?>
<ds:datastoreItem xmlns:ds="http://schemas.openxmlformats.org/officeDocument/2006/customXml" ds:itemID="{AAD21F21-D2B1-4DDE-BE5D-495AE4D13BD6}">
  <ds:schemaRefs>
    <ds:schemaRef ds:uri="b8398db0-8a29-47dc-8b19-16484e72f23d"/>
    <ds:schemaRef ds:uri="http://purl.org/dc/dcmitype/"/>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http://www.w3.org/XML/1998/namespace"/>
    <ds:schemaRef ds:uri="a6b7957a-e257-40b7-a13d-44f27b605319"/>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1409BA40-2149-4546-B1E8-ED397A1377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398db0-8a29-47dc-8b19-16484e72f23d"/>
    <ds:schemaRef ds:uri="a6b7957a-e257-40b7-a13d-44f27b6053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495</TotalTime>
  <Words>1661</Words>
  <Application>Microsoft Office PowerPoint</Application>
  <PresentationFormat>On-screen Show (4:3)</PresentationFormat>
  <Paragraphs>154</Paragraphs>
  <Slides>19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ArialMT</vt:lpstr>
      <vt:lpstr>Calibri Light</vt:lpstr>
      <vt:lpstr>Century Gothic</vt:lpstr>
      <vt:lpstr>Garamond</vt:lpstr>
      <vt:lpstr>Times New Roman</vt:lpstr>
      <vt:lpstr>Wingdings</vt:lpstr>
      <vt:lpstr>Metropolitan</vt:lpstr>
      <vt:lpstr>   The Working Time Agreement –Empowering Members to Manage Workload</vt:lpstr>
      <vt:lpstr>Teacher Wellbeing: who cares?</vt:lpstr>
      <vt:lpstr>Why care?</vt:lpstr>
      <vt:lpstr>Scotland: OECD Outlier</vt:lpstr>
      <vt:lpstr>Introduction </vt:lpstr>
      <vt:lpstr>What is excessive workload?</vt:lpstr>
      <vt:lpstr>Concepts of Time</vt:lpstr>
      <vt:lpstr>Core Collegiate Activities</vt:lpstr>
      <vt:lpstr>School Negotiating Group </vt:lpstr>
      <vt:lpstr>EIS School Branch Committee:  WTA Preparation</vt:lpstr>
      <vt:lpstr>The School Improvement Plan and anything new</vt:lpstr>
      <vt:lpstr>Planning the Calendar</vt:lpstr>
      <vt:lpstr>Developing Issues and Remodelling</vt:lpstr>
      <vt:lpstr>Remember…</vt:lpstr>
      <vt:lpstr>Branch Decision-Making</vt:lpstr>
      <vt:lpstr>Hit a problem? Failure to agree</vt:lpstr>
      <vt:lpstr>Final thoughts...</vt:lpstr>
      <vt:lpstr>What makes a good WTA?</vt:lpstr>
      <vt:lpstr>Over to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Working Time Agreement - Working for Teaching And Learning and Quality Professional Activities</dc:title>
  <dc:creator>Jennifer Cook</dc:creator>
  <cp:lastModifiedBy>Andrea Bradley</cp:lastModifiedBy>
  <cp:revision>31</cp:revision>
  <dcterms:modified xsi:type="dcterms:W3CDTF">2019-11-28T13:45:19Z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0x0101003935AF010249034AAB6766889148B100</vt:lpwstr>
  </property>
</Properties>
</file>